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DM Sans" pitchFamily="2"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Quattrocento Sans" panose="020B0502050000020003"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ZweDGJb6h1mcwa0JXS7if1VoJ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DDF44B-1F7C-4AD0-B993-97E45BBE51C8}">
  <a:tblStyle styleId="{2ADDF44B-1F7C-4AD0-B993-97E45BBE51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67" autoAdjust="0"/>
  </p:normalViewPr>
  <p:slideViewPr>
    <p:cSldViewPr snapToGrid="0">
      <p:cViewPr varScale="1">
        <p:scale>
          <a:sx n="67" d="100"/>
          <a:sy n="67" d="100"/>
        </p:scale>
        <p:origin x="1085"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search?sca_esv=572931913&amp;rlz=1C1GCEO_enUS1028US1028&amp;sxsrf=AM9HkKme8GJZGmfUTKcTHqb3x74U8CzIHA:1697135539315&amp;q=unjust&amp;si=ALGXSlbD4fKmSL7CRU364kGH2u8kzfzthp04YKgB25Zrh9BtotWG9PZmlPp-Iisf5AZhtYA1M_LKgCPl5QIJPVa3FhuuwAdWwg%3D%3D&amp;expnd=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oogle.com/search?sca_esv=572931913&amp;rlz=1C1GCEO_enUS1028US1028&amp;sxsrf=AM9HkKme8GJZGmfUTKcTHqb3x74U8CzIHA:1697135539315&amp;q=prejudicial&amp;si=ALGXSla0Spp1kHC9LAamd4BHsp51dUZTDgVtGQoNQCR2zDZBb09o_azOQCffllZk6X4hG_7TEumxyndcIcjLbsLhEenMhBpO4Hvdn8GiXD-pq2CH3jACL3g%3D&amp;expnd=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nationalcouncil.org/wp-content/uploads/2019/08/080819_AMH_Stigma_InfographicResources_v2.pdf?daf=375ateTbd56"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ISE%20Basics/active','references" TargetMode="External"/><Relationship Id="rId4" Type="http://schemas.openxmlformats.org/officeDocument/2006/relationships/hyperlink" Target="https://psycnet.apa.org/record/2010-02598-00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s.psychiatryonline.org/doi/full/10.1176/appi.ps.20110052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ph-journal.org/articles/10.3389/ijph.2021.1604072/ful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ps.psychiatryonline.org/doi/epdf/10.1176/appi.ps.201100529" TargetMode="External"/><Relationship Id="rId4" Type="http://schemas.openxmlformats.org/officeDocument/2006/relationships/hyperlink" Target="https://ps.psychiatryonline.org/doi/full/10.1176/appi.ps.20110052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retohelp.bc.ca/q-and-a/whats-the-difference-between-mental-health-and-mental-illnes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mh.nih.gov/health/topi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ereotype#cite_note-2"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google.com/search?sca_esv=572931913&amp;rlz=1C1GCEO_enUS1028US1028&amp;sxsrf=AM9HkKk5D9fKdQ62UjgZI0mLcZWy39TzEA:1697135441292&amp;q=preconceived&amp;si=ALGXSlb91IXEiYApD91csfAulariJXp4TYZ85pJ8m2_Z_MMoNs7669eHOHuejnFCP4CAyST7DWcnFQEL7osiDlSVBfyzmGF39sN1r0OkGoqpHOQXSt9BVhs%3D&amp;expnd=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Discrimination: </a:t>
            </a:r>
            <a:r>
              <a:rPr lang="en-US" b="0" i="0">
                <a:solidFill>
                  <a:srgbClr val="202124"/>
                </a:solidFill>
                <a:latin typeface="Roboto"/>
                <a:ea typeface="Roboto"/>
                <a:cs typeface="Roboto"/>
                <a:sym typeface="Roboto"/>
              </a:rPr>
              <a:t>the </a:t>
            </a:r>
            <a:r>
              <a:rPr lang="en-US" b="0" i="0" u="sng" strike="noStrike">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unjust</a:t>
            </a:r>
            <a:r>
              <a:rPr lang="en-US" b="0" i="0">
                <a:solidFill>
                  <a:schemeClr val="dk1"/>
                </a:solidFill>
                <a:latin typeface="Roboto"/>
                <a:ea typeface="Roboto"/>
                <a:cs typeface="Roboto"/>
                <a:sym typeface="Roboto"/>
              </a:rPr>
              <a:t> or </a:t>
            </a:r>
            <a:r>
              <a:rPr lang="en-US" b="0" i="0" u="sng" strike="noStrike">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prejudicial</a:t>
            </a:r>
            <a:r>
              <a:rPr lang="en-US" b="0" i="0">
                <a:solidFill>
                  <a:schemeClr val="dk1"/>
                </a:solidFill>
                <a:latin typeface="Roboto"/>
                <a:ea typeface="Roboto"/>
                <a:cs typeface="Roboto"/>
                <a:sym typeface="Roboto"/>
              </a:rPr>
              <a:t> </a:t>
            </a:r>
            <a:r>
              <a:rPr lang="en-US" b="0" i="0">
                <a:solidFill>
                  <a:srgbClr val="202124"/>
                </a:solidFill>
                <a:latin typeface="Roboto"/>
                <a:ea typeface="Roboto"/>
                <a:cs typeface="Roboto"/>
                <a:sym typeface="Roboto"/>
              </a:rPr>
              <a:t>treatment of different categories of people, specifically regarding social identities such as: ethnicity, age, sex, and disability.</a:t>
            </a:r>
            <a:endParaRPr/>
          </a:p>
          <a:p>
            <a:pPr marL="0" lvl="0" indent="0" algn="l" rtl="0">
              <a:spcBef>
                <a:spcPts val="0"/>
              </a:spcBef>
              <a:spcAft>
                <a:spcPts val="0"/>
              </a:spcAft>
              <a:buNone/>
            </a:pPr>
            <a:endParaRPr b="0" i="0">
              <a:solidFill>
                <a:srgbClr val="202124"/>
              </a:solidFill>
              <a:latin typeface="Roboto"/>
              <a:ea typeface="Roboto"/>
              <a:cs typeface="Roboto"/>
              <a:sym typeface="Roboto"/>
            </a:endParaRPr>
          </a:p>
          <a:p>
            <a:pPr marL="0" lvl="0" indent="0" algn="l" rtl="0">
              <a:spcBef>
                <a:spcPts val="0"/>
              </a:spcBef>
              <a:spcAft>
                <a:spcPts val="0"/>
              </a:spcAft>
              <a:buNone/>
            </a:pPr>
            <a:r>
              <a:rPr lang="en-US" b="0" i="0">
                <a:solidFill>
                  <a:srgbClr val="202124"/>
                </a:solidFill>
                <a:latin typeface="Roboto"/>
                <a:ea typeface="Roboto"/>
                <a:cs typeface="Roboto"/>
                <a:sym typeface="Roboto"/>
              </a:rPr>
              <a:t>Oppression: </a:t>
            </a:r>
            <a:r>
              <a:rPr lang="en-US" b="0" i="0">
                <a:solidFill>
                  <a:srgbClr val="4D5156"/>
                </a:solidFill>
                <a:latin typeface="Roboto"/>
                <a:ea typeface="Roboto"/>
                <a:cs typeface="Roboto"/>
                <a:sym typeface="Roboto"/>
              </a:rPr>
              <a:t> ”</a:t>
            </a:r>
            <a:r>
              <a:rPr lang="en-US"/>
              <a:t> A system of mistreatment, exploitation and abuse of a marginalized group(s) for the social, economic or political benefit of a dominant group(s).” https://www.adl.org/resources/tools-and-strategies/education-glossary-terms </a:t>
            </a:r>
            <a:endParaRPr/>
          </a:p>
        </p:txBody>
      </p:sp>
      <p:sp>
        <p:nvSpPr>
          <p:cNvPr id="218" name="Google Shape;218;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Choose one of the videos (depending on the audience) to watch to reflect.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After watching the video:</a:t>
            </a:r>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What are thoughts you have and statements you heard from Briden and Tajuanna regarding stigma or mental health?</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Take some to reflect on your own thoughts…what stigmatizing beliefs do you have of yourself? </a:t>
            </a:r>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How have your behaviors been informed by those beliefs?  </a:t>
            </a:r>
            <a:endParaRPr/>
          </a:p>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What have you done to change your perspective and thoughts about yourself and others as it relates to mental health challenges?</a:t>
            </a:r>
            <a:endParaRPr b="1"/>
          </a:p>
          <a:p>
            <a:pPr marL="0" lvl="0" indent="0" algn="l" rtl="0">
              <a:spcBef>
                <a:spcPts val="0"/>
              </a:spcBef>
              <a:spcAft>
                <a:spcPts val="0"/>
              </a:spcAft>
              <a:buNone/>
            </a:pPr>
            <a:endParaRPr/>
          </a:p>
        </p:txBody>
      </p:sp>
      <p:sp>
        <p:nvSpPr>
          <p:cNvPr id="239" name="Google Shape;23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categories come from research with people who have a lived experience of mental illness. They report oppressive behaviors by people in these sectors as deterrents to their recovery. What one thinks about a person cannot be known for sure. One’s actions are concrete and observable. Regardless of intention, when the outcome of an action is a deterrent to another’s rights, we have a responsibility to bring that to the light and work together to create a positive communal response.</a:t>
            </a:r>
            <a:endParaRPr/>
          </a:p>
          <a:p>
            <a:pPr marL="0" lvl="0" indent="0" algn="l" rtl="0">
              <a:spcBef>
                <a:spcPts val="0"/>
              </a:spcBef>
              <a:spcAft>
                <a:spcPts val="0"/>
              </a:spcAft>
              <a:buNone/>
            </a:pPr>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Being victims of bullying</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The negative beliefs and stereotypes about mental illnesses have been used to justify bullying teens with such conditions. </a:t>
            </a:r>
            <a:endParaRPr/>
          </a:p>
          <a:p>
            <a:pPr marL="0" lvl="0" indent="0" algn="l" rtl="0">
              <a:spcBef>
                <a:spcPts val="0"/>
              </a:spcBef>
              <a:spcAft>
                <a:spcPts val="0"/>
              </a:spcAft>
              <a:buClr>
                <a:schemeClr val="dk1"/>
              </a:buClr>
              <a:buSzPts val="1200"/>
              <a:buFont typeface="Calibri"/>
              <a:buNone/>
            </a:pPr>
            <a:endParaRPr b="0" i="0">
              <a:solidFill>
                <a:srgbClr val="89898B"/>
              </a:solidFill>
              <a:latin typeface="Roboto"/>
              <a:ea typeface="Roboto"/>
              <a:cs typeface="Roboto"/>
              <a:sym typeface="Roboto"/>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 Experiencing discrimination</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Mental health stigma can lead to discrimination, whereby adolescents with mental health issues are treated differently or poorly because of their condition. These adolescents then often have fewer opportunities for education, employment, and social activities.</a:t>
            </a:r>
            <a:endParaRPr/>
          </a:p>
          <a:p>
            <a:pPr marL="0" lvl="0" indent="0" algn="l" rtl="0">
              <a:spcBef>
                <a:spcPts val="0"/>
              </a:spcBef>
              <a:spcAft>
                <a:spcPts val="0"/>
              </a:spcAft>
              <a:buClr>
                <a:schemeClr val="dk1"/>
              </a:buClr>
              <a:buSzPts val="1200"/>
              <a:buFont typeface="Calibri"/>
              <a:buNone/>
            </a:pPr>
            <a:endParaRPr b="1" i="0">
              <a:solidFill>
                <a:srgbClr val="89898B"/>
              </a:solidFill>
              <a:latin typeface="Roboto"/>
              <a:ea typeface="Roboto"/>
              <a:cs typeface="Roboto"/>
              <a:sym typeface="Roboto"/>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 Having limited access to quality healthcare</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Mental health stigma can translate to the neglect or unwillingness of the political system to allocate public funds toward mental health services. Some insurance companies also do not cover psychiatric therapy and medication. This is why teens with mental illnesses may receive poorer quality of care or have difficulty even receiving any form of care. In fact, </a:t>
            </a:r>
            <a:r>
              <a:rPr lang="en-US" b="0" i="0" u="sng" strike="noStrike">
                <a:solidFill>
                  <a:srgbClr val="5E9CAD"/>
                </a:solidFill>
                <a:latin typeface="Roboto"/>
                <a:ea typeface="Roboto"/>
                <a:cs typeface="Roboto"/>
                <a:sym typeface="Roboto"/>
                <a:hlinkClick r:id="rId3">
                  <a:extLst>
                    <a:ext uri="{A12FA001-AC4F-418D-AE19-62706E023703}">
                      <ahyp:hlinkClr xmlns:ahyp="http://schemas.microsoft.com/office/drawing/2018/hyperlinkcolor" val="tx"/>
                    </a:ext>
                  </a:extLst>
                </a:hlinkClick>
              </a:rPr>
              <a:t>31% of American adolescents have tried to avail mental healthcare but found it too hard to figure out where to go.</a:t>
            </a:r>
            <a:endParaRPr b="0" i="0" u="none" strike="noStrike">
              <a:solidFill>
                <a:srgbClr val="5E9CAD"/>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b="0" i="0">
              <a:solidFill>
                <a:srgbClr val="89898B"/>
              </a:solidFill>
              <a:latin typeface="Roboto"/>
              <a:ea typeface="Roboto"/>
              <a:cs typeface="Roboto"/>
              <a:sym typeface="Roboto"/>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 Having decreased self-esteem and resorting to self-isolation</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The stigmatization from their family, peers, and community can negatively impact how adolescents view themselves and how they interact with others. A </a:t>
            </a:r>
            <a:r>
              <a:rPr lang="en-US" b="0" i="0" u="sng" strike="noStrike">
                <a:solidFill>
                  <a:srgbClr val="5E9CAD"/>
                </a:solidFill>
                <a:latin typeface="Roboto"/>
                <a:ea typeface="Roboto"/>
                <a:cs typeface="Roboto"/>
                <a:sym typeface="Roboto"/>
                <a:hlinkClick r:id="rId4">
                  <a:extLst>
                    <a:ext uri="{A12FA001-AC4F-418D-AE19-62706E023703}">
                      <ahyp:hlinkClr xmlns:ahyp="http://schemas.microsoft.com/office/drawing/2018/hyperlinkcolor" val="tx"/>
                    </a:ext>
                  </a:extLst>
                </a:hlinkClick>
              </a:rPr>
              <a:t>2010 study of stigma among teens taking psychiatric medication</a:t>
            </a:r>
            <a:r>
              <a:rPr lang="en-US" b="0" i="0">
                <a:solidFill>
                  <a:srgbClr val="89898B"/>
                </a:solidFill>
                <a:latin typeface="Roboto"/>
                <a:ea typeface="Roboto"/>
                <a:cs typeface="Roboto"/>
                <a:sym typeface="Roboto"/>
              </a:rPr>
              <a:t> found that many of the participants are afraid of being bullied by their peers in school. Consequently, 90% of them displayed at least one of the three measured stigma themes: secrecy, shame, and limiting social interaction.</a:t>
            </a:r>
            <a:endParaRPr/>
          </a:p>
          <a:p>
            <a:pPr marL="0" lvl="0" indent="0" algn="l" rtl="0">
              <a:spcBef>
                <a:spcPts val="0"/>
              </a:spcBef>
              <a:spcAft>
                <a:spcPts val="0"/>
              </a:spcAft>
              <a:buClr>
                <a:schemeClr val="dk1"/>
              </a:buClr>
              <a:buSzPts val="1200"/>
              <a:buFont typeface="Calibri"/>
              <a:buNone/>
            </a:pPr>
            <a:endParaRPr b="0" i="0">
              <a:solidFill>
                <a:srgbClr val="89898B"/>
              </a:solidFill>
              <a:latin typeface="Roboto"/>
              <a:ea typeface="Roboto"/>
              <a:cs typeface="Roboto"/>
              <a:sym typeface="Roboto"/>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 Being unwilling to seek treatment or feeling shame for doing so</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Mental health stigma prevents adolescents from getting the help they need. And when they do seek treatment, they feel shame for doing so. In fact, </a:t>
            </a:r>
            <a:r>
              <a:rPr lang="en-US" b="0" i="0" u="sng" strike="noStrike">
                <a:solidFill>
                  <a:srgbClr val="5E9CAD"/>
                </a:solidFill>
                <a:latin typeface="Roboto"/>
                <a:ea typeface="Roboto"/>
                <a:cs typeface="Roboto"/>
                <a:sym typeface="Roboto"/>
                <a:hlinkClick r:id="rId3">
                  <a:extLst>
                    <a:ext uri="{A12FA001-AC4F-418D-AE19-62706E023703}">
                      <ahyp:hlinkClr xmlns:ahyp="http://schemas.microsoft.com/office/drawing/2018/hyperlinkcolor" val="tx"/>
                    </a:ext>
                  </a:extLst>
                </a:hlinkClick>
              </a:rPr>
              <a:t>49% of Americans from Generation Z worry about others judging them when they say they’ve sought mental health services.</a:t>
            </a:r>
            <a:endParaRPr b="0" i="0" u="none" strike="noStrike">
              <a:solidFill>
                <a:srgbClr val="5E9CAD"/>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b="0" i="0">
              <a:solidFill>
                <a:srgbClr val="89898B"/>
              </a:solidFill>
              <a:latin typeface="Roboto"/>
              <a:ea typeface="Roboto"/>
              <a:cs typeface="Roboto"/>
              <a:sym typeface="Roboto"/>
            </a:endParaRPr>
          </a:p>
          <a:p>
            <a:pPr marL="0" lvl="0" indent="-76200" algn="l" rtl="0">
              <a:spcBef>
                <a:spcPts val="0"/>
              </a:spcBef>
              <a:spcAft>
                <a:spcPts val="0"/>
              </a:spcAft>
              <a:buClr>
                <a:srgbClr val="89898B"/>
              </a:buClr>
              <a:buSzPts val="1200"/>
              <a:buFont typeface="Calibri"/>
              <a:buAutoNum type="arabicPeriod"/>
            </a:pPr>
            <a:r>
              <a:rPr lang="en-US" b="1" i="0">
                <a:solidFill>
                  <a:srgbClr val="89898B"/>
                </a:solidFill>
                <a:latin typeface="Roboto"/>
                <a:ea typeface="Roboto"/>
                <a:cs typeface="Roboto"/>
                <a:sym typeface="Roboto"/>
              </a:rPr>
              <a:t> Having poor overall health condition</a:t>
            </a:r>
            <a:br>
              <a:rPr lang="en-US" b="0" i="0">
                <a:solidFill>
                  <a:srgbClr val="89898B"/>
                </a:solidFill>
                <a:latin typeface="Roboto"/>
                <a:ea typeface="Roboto"/>
                <a:cs typeface="Roboto"/>
                <a:sym typeface="Roboto"/>
              </a:rPr>
            </a:br>
            <a:r>
              <a:rPr lang="en-US" b="0" i="0">
                <a:solidFill>
                  <a:srgbClr val="89898B"/>
                </a:solidFill>
                <a:latin typeface="Roboto"/>
                <a:ea typeface="Roboto"/>
                <a:cs typeface="Roboto"/>
                <a:sym typeface="Roboto"/>
              </a:rPr>
              <a:t>When adolescents with mental illnesses don’t get help, they tend to self-medicate with drugs, alcohol, or cigarettes, which can lead to substance abuse. Some also develop behaviors that adversely affect their health like eating disorders or social media addiction to cope with negative stigma. In fact, </a:t>
            </a:r>
            <a:r>
              <a:rPr lang="en-US" b="0" i="0" u="sng" strike="noStrike">
                <a:solidFill>
                  <a:srgbClr val="5E9CAD"/>
                </a:solidFill>
                <a:latin typeface="Roboto"/>
                <a:ea typeface="Roboto"/>
                <a:cs typeface="Roboto"/>
                <a:sym typeface="Roboto"/>
                <a:hlinkClick r:id="rId3">
                  <a:extLst>
                    <a:ext uri="{A12FA001-AC4F-418D-AE19-62706E023703}">
                      <ahyp:hlinkClr xmlns:ahyp="http://schemas.microsoft.com/office/drawing/2018/hyperlinkcolor" val="tx"/>
                    </a:ext>
                  </a:extLst>
                </a:hlinkClick>
              </a:rPr>
              <a:t>nearly one in two Americans from Generation Z experienced the adverse effects of poor mental health on their physical health.</a:t>
            </a:r>
            <a:endParaRPr b="0" i="0">
              <a:solidFill>
                <a:srgbClr val="89898B"/>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US" b="1"/>
              <a:t>For example, for employment: </a:t>
            </a:r>
            <a:endParaRPr/>
          </a:p>
          <a:p>
            <a:pPr marL="0" lvl="0" indent="0" algn="l" rtl="0">
              <a:spcBef>
                <a:spcPts val="0"/>
              </a:spcBef>
              <a:spcAft>
                <a:spcPts val="0"/>
              </a:spcAft>
              <a:buNone/>
            </a:pPr>
            <a:r>
              <a:rPr lang="en-US"/>
              <a:t>Past research has shown that most people with serious mental disorders are willing and able to work. </a:t>
            </a:r>
            <a:r>
              <a:rPr lang="en-US" u="sng">
                <a:solidFill>
                  <a:schemeClr val="hlink"/>
                </a:solidFill>
                <a:hlinkClick r:id="rId5"/>
              </a:rPr>
              <a:t>[8,13]</a:t>
            </a:r>
            <a:r>
              <a:rPr lang="en-US" baseline="30000"/>
              <a:t> </a:t>
            </a:r>
            <a:r>
              <a:rPr lang="en-US"/>
              <a:t>Yet, their unemployment rates remain inordinately high. For example, large-scale population surveys have consistently estimated the unemployment rate among people with mental disorders to be three to five times higher than their nondisabled counterparts. Sixty-one percent of working age adults with mental health disabilities are outside of the labor force, compared with only 20% of working-age adults in the general population. </a:t>
            </a:r>
            <a:r>
              <a:rPr lang="en-US" u="sng">
                <a:solidFill>
                  <a:schemeClr val="hlink"/>
                </a:solidFill>
                <a:hlinkClick r:id="rId5"/>
              </a:rPr>
              <a:t>[14*]</a:t>
            </a:r>
            <a:r>
              <a:rPr lang="en-US" baseline="30000"/>
              <a:t> </a:t>
            </a:r>
            <a:r>
              <a:rPr lang="en-US"/>
              <a:t>Unemployment rates also vary by diagnostic group from 40 to 60% for people reporting a major depressive disorder to 20-35% for those reporting an anxiety disorder. Unemployment rates for people with serious and persistent psychiatric disabilities (such as schizophrenia) are the highest, typically 80-90%. </a:t>
            </a:r>
            <a:r>
              <a:rPr lang="en-US" u="sng">
                <a:solidFill>
                  <a:schemeClr val="hlink"/>
                </a:solidFill>
                <a:hlinkClick r:id="rId5"/>
              </a:rPr>
              <a:t>[15]</a:t>
            </a:r>
            <a:r>
              <a:rPr lang="en-US" baseline="30000"/>
              <a:t> </a:t>
            </a:r>
            <a:r>
              <a:rPr lang="en-US"/>
              <a:t>As a result, people with serious mental disabilities constitute one of the largest groups of social security recipients. </a:t>
            </a:r>
            <a:r>
              <a:rPr lang="en-US" u="sng">
                <a:solidFill>
                  <a:schemeClr val="hlink"/>
                </a:solidFill>
                <a:hlinkClick r:id="rId5"/>
              </a:rPr>
              <a:t>[16*,17**]</a:t>
            </a:r>
            <a:r>
              <a:rPr lang="en-US"/>
              <a:t> Oppression of people with mental illness in the work place is a deterrent to an individual’s recovery and to our community having access to valuable human input by those with mental health challenges.  WISE works with organizations to implement effective practices to reduce workplace stigma.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1" name="Google Shape;251;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stigma still exists in our society and is negatively impacting those with mental health challenges, what can we do to eliminate stigma? Education, advocacy and contact are the ways people have tried to decrease stigma. Let's take a look at the research of Dr. Pat Corrigan, international stigma reduction expert from the Illinois Institute of Technology,  and other researchers and articles as to the most effective ways of decreasing stigma.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8" name="Google Shape;268;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a:solidFill>
                  <a:schemeClr val="dk1"/>
                </a:solidFill>
              </a:rPr>
              <a:t>Contact, defined by Dr. Corrigan, is the face-to-face interaction people have to tell their stories as it relates to mental health challenges. This face-to-face contact also helps with building connection to get to know a person better to help with decreasing stigmatizing beliefs and thoughts surrounding those with mental health challenges. Dr. Corrigan defined education as teaching participants about mental illness as a brain disorder, coupled with evidence that common stereotypes of people with mental health challenges are not true. </a:t>
            </a:r>
            <a:endParaRPr/>
          </a:p>
          <a:p>
            <a:pPr marL="0" lvl="0" indent="0" algn="l" rtl="0">
              <a:spcBef>
                <a:spcPts val="0"/>
              </a:spcBef>
              <a:spcAft>
                <a:spcPts val="0"/>
              </a:spcAft>
              <a:buNone/>
            </a:pPr>
            <a:endParaRPr sz="1200" u="none">
              <a:solidFill>
                <a:schemeClr val="dk1"/>
              </a:solidFill>
            </a:endParaRPr>
          </a:p>
          <a:p>
            <a:pPr marL="0" lvl="0" indent="0" algn="l" rtl="0">
              <a:spcBef>
                <a:spcPts val="0"/>
              </a:spcBef>
              <a:spcAft>
                <a:spcPts val="0"/>
              </a:spcAft>
              <a:buNone/>
            </a:pPr>
            <a:r>
              <a:rPr lang="en-US" sz="1200" u="none">
                <a:solidFill>
                  <a:schemeClr val="dk1"/>
                </a:solidFill>
              </a:rPr>
              <a:t>While education and contact were both found to reduce stigmatizing beliefs, the effectiveness of both varied depending on the age group. </a:t>
            </a:r>
            <a:endParaRPr/>
          </a:p>
          <a:p>
            <a:pPr marL="0" lvl="0" indent="0" algn="l" rtl="0">
              <a:spcBef>
                <a:spcPts val="0"/>
              </a:spcBef>
              <a:spcAft>
                <a:spcPts val="0"/>
              </a:spcAft>
              <a:buNone/>
            </a:pPr>
            <a:endParaRPr sz="1200" u="none">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https://ps.psychiatryonline.org/doi/full/10.1176/appi.ps.201100529</a:t>
            </a:r>
            <a:r>
              <a:rPr lang="en-US" sz="1200"/>
              <a:t> </a:t>
            </a:r>
            <a:endParaRPr/>
          </a:p>
          <a:p>
            <a:pPr marL="0" lvl="0" indent="0" algn="l" rtl="0">
              <a:spcBef>
                <a:spcPts val="0"/>
              </a:spcBef>
              <a:spcAft>
                <a:spcPts val="0"/>
              </a:spcAft>
              <a:buNone/>
            </a:pPr>
            <a:endParaRPr sz="1200" u="none">
              <a:solidFill>
                <a:schemeClr val="dk1"/>
              </a:solidFill>
            </a:endParaRPr>
          </a:p>
          <a:p>
            <a:pPr marL="0" lvl="0" indent="0" algn="l" rtl="0">
              <a:spcBef>
                <a:spcPts val="0"/>
              </a:spcBef>
              <a:spcAft>
                <a:spcPts val="0"/>
              </a:spcAft>
              <a:buNone/>
            </a:pPr>
            <a:endParaRPr u="none">
              <a:solidFill>
                <a:schemeClr val="dk1"/>
              </a:solidFill>
            </a:endParaRPr>
          </a:p>
        </p:txBody>
      </p:sp>
      <p:sp>
        <p:nvSpPr>
          <p:cNvPr id="279" name="Google Shape;279;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Mental Health Literacy is defined as: “knowledge and beliefs about mental disorders which aid their recognition, management, or prevention”. </a:t>
            </a:r>
            <a:endParaRPr/>
          </a:p>
          <a:p>
            <a:pPr marL="0" marR="0" lvl="0" indent="0" algn="l" rtl="0">
              <a:lnSpc>
                <a:spcPct val="100000"/>
              </a:lnSpc>
              <a:spcBef>
                <a:spcPts val="0"/>
              </a:spcBef>
              <a:spcAft>
                <a:spcPts val="0"/>
              </a:spcAft>
              <a:buClr>
                <a:schemeClr val="dk1"/>
              </a:buClr>
              <a:buSzPts val="1200"/>
              <a:buFont typeface="Calibri"/>
              <a:buNone/>
            </a:pPr>
            <a:r>
              <a:rPr lang="en-US"/>
              <a:t>Mental Health Stigma is defined as: “</a:t>
            </a:r>
            <a:r>
              <a:rPr lang="en-US" b="0" i="0">
                <a:solidFill>
                  <a:srgbClr val="040C28"/>
                </a:solidFill>
                <a:latin typeface="Arial"/>
                <a:ea typeface="Arial"/>
                <a:cs typeface="Arial"/>
                <a:sym typeface="Arial"/>
              </a:rPr>
              <a:t>someone is marked or discredited somehow or reduced from being a whole person to being a stereotype or labelled as a collection of symptoms or a diagnosis”. </a:t>
            </a:r>
            <a:endParaRPr/>
          </a:p>
          <a:p>
            <a:pPr marL="0" marR="0" lvl="0" indent="0" algn="l" rtl="0">
              <a:lnSpc>
                <a:spcPct val="100000"/>
              </a:lnSpc>
              <a:spcBef>
                <a:spcPts val="0"/>
              </a:spcBef>
              <a:spcAft>
                <a:spcPts val="0"/>
              </a:spcAft>
              <a:buClr>
                <a:srgbClr val="040C28"/>
              </a:buClr>
              <a:buSzPts val="1200"/>
              <a:buFont typeface="Arial"/>
              <a:buNone/>
            </a:pPr>
            <a:r>
              <a:rPr lang="en-US" b="0" i="0">
                <a:solidFill>
                  <a:srgbClr val="040C28"/>
                </a:solidFill>
                <a:latin typeface="Arial"/>
                <a:ea typeface="Arial"/>
                <a:cs typeface="Arial"/>
                <a:sym typeface="Arial"/>
              </a:rPr>
              <a:t>https://www.healthdirect.gov.au/mental-illness-stigma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From the articles, adolescents receive their information regarding mental health in the school setting. It is not explained why MHL worsened over time in youth with both contact and education compared to just education.  However, even though education had a significant impact on stigma reduction in youth, contact/contact and education did not have less of an impact on youth. </a:t>
            </a:r>
            <a:r>
              <a:rPr lang="en-US" sz="1200">
                <a:latin typeface="Calibri"/>
                <a:ea typeface="Calibri"/>
                <a:cs typeface="Calibri"/>
                <a:sym typeface="Calibri"/>
              </a:rPr>
              <a:t>More research is needed in stigma reduction efforts in youth to see what measures reduce stigma over time. </a:t>
            </a:r>
            <a:endParaRPr/>
          </a:p>
          <a:p>
            <a:pPr marL="0" marR="0" lvl="0" indent="0" algn="l" rtl="0">
              <a:lnSpc>
                <a:spcPct val="100000"/>
              </a:lnSpc>
              <a:spcBef>
                <a:spcPts val="0"/>
              </a:spcBef>
              <a:spcAft>
                <a:spcPts val="0"/>
              </a:spcAft>
              <a:buClr>
                <a:schemeClr val="dk1"/>
              </a:buClr>
              <a:buSzPts val="1200"/>
              <a:buFont typeface="Calibri"/>
              <a:buNone/>
            </a:pPr>
            <a:endParaRPr sz="1200" u="sng">
              <a:solidFill>
                <a:schemeClr val="hlink"/>
              </a:solidFill>
              <a:hlinkClick r:id="rId3"/>
            </a:endParaRPr>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https://www.ssph-journal.org/articles/10.3389/ijph.2021.1604072/full</a:t>
            </a:r>
            <a:endParaRPr sz="1200"/>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4"/>
              </a:rPr>
              <a:t>https://ps.psychiatryonline.org/doi/full/10.1176/appi.ps.201100529</a:t>
            </a:r>
            <a:r>
              <a:rPr lang="en-US" sz="1200"/>
              <a:t> </a:t>
            </a:r>
            <a:endParaRPr/>
          </a:p>
          <a:p>
            <a:pPr marL="0" marR="0" lvl="0" indent="0" algn="l" rtl="0">
              <a:lnSpc>
                <a:spcPct val="100000"/>
              </a:lnSpc>
              <a:spcBef>
                <a:spcPts val="0"/>
              </a:spcBef>
              <a:spcAft>
                <a:spcPts val="0"/>
              </a:spcAft>
              <a:buClr>
                <a:schemeClr val="dk1"/>
              </a:buClr>
              <a:buSzPts val="1200"/>
              <a:buFont typeface="Calibri"/>
              <a:buNone/>
            </a:pPr>
            <a:endParaRPr sz="1200" u="sng">
              <a:solidFill>
                <a:schemeClr val="hlink"/>
              </a:solidFill>
              <a:hlinkClick r:id="rId5"/>
            </a:endParaRPr>
          </a:p>
        </p:txBody>
      </p:sp>
      <p:sp>
        <p:nvSpPr>
          <p:cNvPr id="290" name="Google Shape;290;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Contact approach is found to have a more significant impact on adults.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take in information and integrate it into our thinking, beliefs and behaviors most readily when it comes from someone, we consider a peer- someone like us- who understands us and our lives. </a:t>
            </a: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Why videotaped is not as effective: “</a:t>
            </a:r>
            <a:r>
              <a:rPr lang="en-US" b="0" i="0">
                <a:solidFill>
                  <a:srgbClr val="000000"/>
                </a:solidFill>
                <a:latin typeface="Georgia"/>
                <a:ea typeface="Georgia"/>
                <a:cs typeface="Georgia"/>
                <a:sym typeface="Georgia"/>
              </a:rPr>
              <a:t>Videotaped contact has the potential for a broad audience: disseminating the video via a variety of online platforms and television networks exponentially increases exposure of the antistigma effort compared with face-to-face approaches. In-person contact leads to better effects, but both types of contact significantly diminish stigma.”</a:t>
            </a:r>
            <a:endParaRPr/>
          </a:p>
          <a:p>
            <a:pPr marL="0" lvl="0" indent="0" algn="l" rtl="0">
              <a:spcBef>
                <a:spcPts val="0"/>
              </a:spcBef>
              <a:spcAft>
                <a:spcPts val="0"/>
              </a:spcAft>
              <a:buNone/>
            </a:pPr>
            <a:endParaRPr/>
          </a:p>
        </p:txBody>
      </p:sp>
      <p:sp>
        <p:nvSpPr>
          <p:cNvPr id="302" name="Google Shape;302;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Dr. Corrigan’s research has highlighted the importance of hearing and learning from others’ stories. Take time to seek out others mental health stories to help combat your own stigma. And consider which parts of your story you are willing to share with others. </a:t>
            </a:r>
            <a:endParaRPr/>
          </a:p>
          <a:p>
            <a:pPr marL="0" lvl="0" indent="0" algn="l" rtl="0">
              <a:spcBef>
                <a:spcPts val="0"/>
              </a:spcBef>
              <a:spcAft>
                <a:spcPts val="0"/>
              </a:spcAft>
              <a:buNone/>
            </a:pPr>
            <a:r>
              <a:rPr lang="en-US"/>
              <a:t>Be an active listener and highlight the resilience you see in those who seek out your support. You can be the safe and supportive person someone is looking for. </a:t>
            </a:r>
            <a:endParaRPr/>
          </a:p>
          <a:p>
            <a:pPr marL="0" lvl="0" indent="0" algn="l" rtl="0">
              <a:spcBef>
                <a:spcPts val="0"/>
              </a:spcBef>
              <a:spcAft>
                <a:spcPts val="0"/>
              </a:spcAft>
              <a:buNone/>
            </a:pPr>
            <a:r>
              <a:rPr lang="en-US"/>
              <a:t>When you hear or see something that appears to be stigmatizing, get curious. Ask the person or people who shared the stigmatizing belief about what they meant by their comment and use parts of your story to illustrate the harm that comment has on people with mental health challenges. </a:t>
            </a:r>
            <a:endParaRPr/>
          </a:p>
          <a:p>
            <a:pPr marL="0" lvl="0" indent="0" algn="l" rtl="0">
              <a:spcBef>
                <a:spcPts val="0"/>
              </a:spcBef>
              <a:spcAft>
                <a:spcPts val="0"/>
              </a:spcAft>
              <a:buNone/>
            </a:pPr>
            <a:r>
              <a:rPr lang="en-US"/>
              <a:t>Seek out opportunities to talk about mental health and stigma in the communities you are part of. Explore how you can use story and education to make these spaces more aware and inclusive.</a:t>
            </a:r>
            <a:endParaRPr/>
          </a:p>
          <a:p>
            <a:pPr marL="0" lvl="0" indent="0" algn="l" rtl="0">
              <a:spcBef>
                <a:spcPts val="0"/>
              </a:spcBef>
              <a:spcAft>
                <a:spcPts val="0"/>
              </a:spcAft>
              <a:buNone/>
            </a:pPr>
            <a:r>
              <a:rPr lang="en-US"/>
              <a:t>Make sure you are taking care of you! When we are drained, we are much more likely to act on stigmatizing beliefs we hold. Tending to your own well-being will make it less likely that you stigmatize others. </a:t>
            </a:r>
            <a:endParaRPr/>
          </a:p>
          <a:p>
            <a:pPr marL="0" lvl="0" indent="0" algn="l" rtl="0">
              <a:spcBef>
                <a:spcPts val="0"/>
              </a:spcBef>
              <a:spcAft>
                <a:spcPts val="0"/>
              </a:spcAft>
              <a:buNone/>
            </a:pPr>
            <a:endParaRPr/>
          </a:p>
          <a:p>
            <a:pPr marL="0" lvl="0" indent="0" algn="l" rtl="0">
              <a:spcBef>
                <a:spcPts val="0"/>
              </a:spcBef>
              <a:spcAft>
                <a:spcPts val="0"/>
              </a:spcAft>
              <a:buNone/>
            </a:pPr>
            <a:r>
              <a:rPr lang="en-US"/>
              <a:t>Open it up to the group for additional suggestions on actions the group can take to reduce stigma.</a:t>
            </a:r>
            <a:endParaRPr/>
          </a:p>
        </p:txBody>
      </p:sp>
      <p:sp>
        <p:nvSpPr>
          <p:cNvPr id="314" name="Google Shape;314;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While looking at what you can do today, WISE is a resource that helps with having continuous conversations on how to lessen stigma in our community. Once there is an understanding on what stigma is, you can then begin to think about the direction you want to go, and WISE has different programs to help with not only eliminating stigma, but also increasing awareness on mental health challenges and being an advocate and supporter of those in your family and community.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Brief description on each program that is offered to those wanting to learn, be trained, tell their story, or to just keep the conversation on stigma and mental health challenges going to build awareness. All these programs can be found at www.eliminatestigma.org</a:t>
            </a:r>
            <a:endParaRPr/>
          </a:p>
        </p:txBody>
      </p:sp>
      <p:sp>
        <p:nvSpPr>
          <p:cNvPr id="324" name="Google Shape;324;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would like to learn more about how to combat stigma, be sure to check out WISE’s free quarterly virtual meetings. You can find out how to enroll in these opportunities and join WISE’s mailing list by visiting www.eliminatestigma.org.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WISE Facebook page – Updates on stigma reduction in communities across the country as well as upbeat, positive messaging. </a:t>
            </a:r>
            <a:endParaRPr/>
          </a:p>
        </p:txBody>
      </p:sp>
      <p:sp>
        <p:nvSpPr>
          <p:cNvPr id="351" name="Google Shape;351;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Feel free to update the agenda to fit your needs and the content within the presentation</a:t>
            </a:r>
            <a:endParaRPr/>
          </a:p>
        </p:txBody>
      </p:sp>
      <p:sp>
        <p:nvSpPr>
          <p:cNvPr id="101" name="Google Shape;101;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https://www.surveymonkey.com/r/Stigma101Eval</a:t>
            </a:r>
            <a:endParaRPr/>
          </a:p>
          <a:p>
            <a:pPr marL="0" lvl="0" indent="0" algn="l" rtl="0">
              <a:spcBef>
                <a:spcPts val="0"/>
              </a:spcBef>
              <a:spcAft>
                <a:spcPts val="0"/>
              </a:spcAft>
              <a:buNone/>
            </a:pPr>
            <a:endParaRPr/>
          </a:p>
          <a:p>
            <a:pPr marL="0" lvl="0" indent="0" algn="l" rtl="0">
              <a:spcBef>
                <a:spcPts val="0"/>
              </a:spcBef>
              <a:spcAft>
                <a:spcPts val="0"/>
              </a:spcAft>
              <a:buNone/>
            </a:pPr>
            <a:r>
              <a:rPr lang="en-US"/>
              <a:t>Invite participants to scan the QR code on the slide to complete the survey to provide feedback.</a:t>
            </a:r>
            <a:endParaRPr/>
          </a:p>
          <a:p>
            <a:pPr marL="0" lvl="0" indent="0" algn="l" rtl="0">
              <a:spcBef>
                <a:spcPts val="0"/>
              </a:spcBef>
              <a:spcAft>
                <a:spcPts val="0"/>
              </a:spcAft>
              <a:buNone/>
            </a:pPr>
            <a:r>
              <a:rPr lang="en-US"/>
              <a:t>The email on the slide is also a resource to reach out  to participants wanting to further their involvement with WISE: eliminatestigma.org</a:t>
            </a:r>
            <a:endParaRPr/>
          </a:p>
          <a:p>
            <a:pPr marL="0" lvl="0" indent="0" algn="l" rtl="0">
              <a:spcBef>
                <a:spcPts val="0"/>
              </a:spcBef>
              <a:spcAft>
                <a:spcPts val="0"/>
              </a:spcAft>
              <a:buNone/>
            </a:pPr>
            <a:endParaRPr/>
          </a:p>
        </p:txBody>
      </p:sp>
      <p:sp>
        <p:nvSpPr>
          <p:cNvPr id="363" name="Google Shape;363;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Feel free to swap out/add a slide to incorporate your organization where you see fit</a:t>
            </a:r>
            <a:endParaRPr/>
          </a:p>
        </p:txBody>
      </p:sp>
      <p:sp>
        <p:nvSpPr>
          <p:cNvPr id="117" name="Google Shape;117;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People with mental health challenges sharing their recovery experiences in a targeted, local, credible and continuous way is the current, primary, evidence-based practice to reduce stigma, and drives the focus of WISE. We promote the power of strategic contact with people in recovery to end stigma in schools, healthcare, congregations, workplaces and wherever humans interact.</a:t>
            </a:r>
            <a:endParaRPr/>
          </a:p>
          <a:p>
            <a:pPr marL="0" lvl="0" indent="0" algn="l" rtl="0">
              <a:spcBef>
                <a:spcPts val="0"/>
              </a:spcBef>
              <a:spcAft>
                <a:spcPts val="0"/>
              </a:spcAft>
              <a:buNone/>
            </a:pPr>
            <a:endParaRPr/>
          </a:p>
          <a:p>
            <a:pPr marL="0" lvl="0" indent="0" algn="l" rtl="0">
              <a:spcBef>
                <a:spcPts val="0"/>
              </a:spcBef>
              <a:spcAft>
                <a:spcPts val="0"/>
              </a:spcAft>
              <a:buNone/>
            </a:pPr>
            <a:r>
              <a:rPr lang="en-US"/>
              <a:t>WISE Values: Wholeness, Integrity, Story, Continuous Learning, Change Agency</a:t>
            </a:r>
            <a:endParaRPr/>
          </a:p>
          <a:p>
            <a:pPr marL="0" lvl="0" indent="0" algn="l" rtl="0">
              <a:spcBef>
                <a:spcPts val="0"/>
              </a:spcBef>
              <a:spcAft>
                <a:spcPts val="0"/>
              </a:spcAft>
              <a:buNone/>
            </a:pPr>
            <a:endParaRPr/>
          </a:p>
          <a:p>
            <a:pPr marL="0" lvl="0" indent="0" algn="l" rtl="0">
              <a:spcBef>
                <a:spcPts val="0"/>
              </a:spcBef>
              <a:spcAft>
                <a:spcPts val="0"/>
              </a:spcAft>
              <a:buNone/>
            </a:pPr>
            <a:r>
              <a:rPr lang="en-US"/>
              <a:t>Overview of programs: https://eliminatestigma.org/wp-content/uploads/WISE-Overview-Program-2023.pdf </a:t>
            </a:r>
            <a:endParaRPr/>
          </a:p>
        </p:txBody>
      </p:sp>
      <p:sp>
        <p:nvSpPr>
          <p:cNvPr id="139" name="Google Shape;139;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a:t>‘Mental health’ and ‘mental illness’ are increasingly being used as if they mean the same thing, but they are not. Everyone has mental health, just like everyone has physical health. As the World Health Organization famously says, “There is no health without mental health.” In the course of a lifetime, not all people will experience a mental illness, but everyone will struggle or have a challenge with their mental well-being (</a:t>
            </a:r>
            <a:r>
              <a:rPr lang="en-US" sz="1200" u="sng">
                <a:solidFill>
                  <a:schemeClr val="hlink"/>
                </a:solidFill>
                <a:hlinkClick r:id="rId3"/>
              </a:rPr>
              <a:t>What’s the difference between mental health and mental illness? | Here to Help</a:t>
            </a:r>
            <a:r>
              <a:rPr lang="en-US" sz="1200"/>
              <a:t>)</a:t>
            </a:r>
            <a:r>
              <a:rPr lang="en-US" sz="1200" b="0" i="0"/>
              <a:t>. When we talk about mental health, we’re talking about our mental well-being: our emotions, our thoughts and feelings, our ability to solve problems and overcome difficulties, our social connections, and our understanding of the world around us. Mental illness is an illness that affects that way people think, feel, behave, or interact with others. There are many different mental illnesses, and they have different symptoms that impact peoples’ lives in different ways.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51" name="Google Shape;151;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 name="Google Shape;162;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3" name="Google Shape;163;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use “mental health challenge” as an umbrella to both mental health and mental illness. Knowing that they both have different meanings, it is a way of not excluding or offending anyone. What you see, understanding that these are just some examples of mental health challenges people are faced with. </a:t>
            </a:r>
            <a:endParaRPr/>
          </a:p>
          <a:p>
            <a:pPr marL="0" lvl="0" indent="0" algn="l" rtl="0">
              <a:spcBef>
                <a:spcPts val="0"/>
              </a:spcBef>
              <a:spcAft>
                <a:spcPts val="0"/>
              </a:spcAft>
              <a:buNone/>
            </a:pPr>
            <a:endParaRPr sz="1800">
              <a:latin typeface="Quattrocento Sans"/>
              <a:ea typeface="Quattrocento Sans"/>
              <a:cs typeface="Quattrocento Sans"/>
              <a:sym typeface="Quattrocento Sans"/>
            </a:endParaRPr>
          </a:p>
          <a:p>
            <a:pPr marL="0" lvl="0" indent="0" algn="l" rtl="0">
              <a:spcBef>
                <a:spcPts val="0"/>
              </a:spcBef>
              <a:spcAft>
                <a:spcPts val="0"/>
              </a:spcAft>
              <a:buNone/>
            </a:pPr>
            <a:r>
              <a:rPr lang="en-US" sz="1800" b="1">
                <a:latin typeface="Quattrocento Sans"/>
                <a:ea typeface="Quattrocento Sans"/>
                <a:cs typeface="Quattrocento Sans"/>
                <a:sym typeface="Quattrocento Sans"/>
              </a:rPr>
              <a:t>What are some other mental health challenges that come to mind for you?</a:t>
            </a:r>
            <a:endParaRPr/>
          </a:p>
          <a:p>
            <a:pPr marL="0" lvl="0" indent="0" algn="l" rtl="0">
              <a:spcBef>
                <a:spcPts val="0"/>
              </a:spcBef>
              <a:spcAft>
                <a:spcPts val="0"/>
              </a:spcAft>
              <a:buNone/>
            </a:pPr>
            <a:r>
              <a:rPr lang="en-US" sz="1800" b="1">
                <a:latin typeface="Quattrocento Sans"/>
                <a:ea typeface="Quattrocento Sans"/>
                <a:cs typeface="Quattrocento Sans"/>
                <a:sym typeface="Quattrocento Sans"/>
              </a:rPr>
              <a:t>Raise your hand if you or someone you know has experienced a mental health challenge? </a:t>
            </a:r>
            <a:endParaRPr/>
          </a:p>
          <a:p>
            <a:pPr marL="0" lvl="0" indent="0" algn="l" rtl="0">
              <a:spcBef>
                <a:spcPts val="0"/>
              </a:spcBef>
              <a:spcAft>
                <a:spcPts val="0"/>
              </a:spcAft>
              <a:buNone/>
            </a:pPr>
            <a:endParaRPr sz="1800">
              <a:latin typeface="Quattrocento Sans"/>
              <a:ea typeface="Quattrocento Sans"/>
              <a:cs typeface="Quattrocento Sans"/>
              <a:sym typeface="Quattrocento Sans"/>
            </a:endParaRPr>
          </a:p>
          <a:p>
            <a:pPr marL="0" lvl="0" indent="0" algn="l" rtl="0">
              <a:spcBef>
                <a:spcPts val="0"/>
              </a:spcBef>
              <a:spcAft>
                <a:spcPts val="0"/>
              </a:spcAft>
              <a:buNone/>
            </a:pPr>
            <a:endParaRPr/>
          </a:p>
        </p:txBody>
      </p:sp>
      <p:sp>
        <p:nvSpPr>
          <p:cNvPr id="165" name="Google Shape;165;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 name="Google Shape;166;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Mental Health Challenges, more specifically, mental illnesses are common in the United States. It is estimated that more than one in five U.S. adults live with a mental illness (57.8 million in 2021) and/or substance use disorders. Mental illnesses include many different conditions that vary in degree of severity, ranging from mild to moderate to severe. Two broad categories can be used to describe these conditions: Any Mental Illness (AMI) and Serious Mental Illness (SMI). AMI encompasses all recognized mental illnesses. </a:t>
            </a:r>
            <a:r>
              <a:rPr lang="en-US" u="sng">
                <a:solidFill>
                  <a:schemeClr val="hlink"/>
                </a:solidFill>
                <a:hlinkClick r:id="rId3"/>
              </a:rPr>
              <a:t>NIMH » Health Topics (nih.gov)</a:t>
            </a:r>
            <a:endParaRPr/>
          </a:p>
        </p:txBody>
      </p:sp>
      <p:sp>
        <p:nvSpPr>
          <p:cNvPr id="177" name="Google Shape;177;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Stigma can be described with three words- stereotypes (ideas), that lead to prejudice (beliefs), that lead to discrimination (action). When discrimination takes place in the context of a power differential, this becomes oppression. One might argue that there is a power differential in most relationships so we might simply say oppression instead of stigma.</a:t>
            </a:r>
            <a:endParaRPr/>
          </a:p>
          <a:p>
            <a:pPr marL="0" lvl="0" indent="0" algn="l" rtl="0">
              <a:spcBef>
                <a:spcPts val="0"/>
              </a:spcBef>
              <a:spcAft>
                <a:spcPts val="0"/>
              </a:spcAft>
              <a:buNone/>
            </a:pP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It comes in the form of public, internalized shame for those experiencing mental health challenges, and structural (policies and processes that reinforce discrimination) stigma.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Understand Stigma – WISE page</a:t>
            </a:r>
            <a:endParaRPr/>
          </a:p>
          <a:p>
            <a:pPr marL="0" lvl="0" indent="0" algn="l" rtl="0">
              <a:spcBef>
                <a:spcPts val="0"/>
              </a:spcBef>
              <a:spcAft>
                <a:spcPts val="0"/>
              </a:spcAft>
              <a:buNone/>
            </a:pPr>
            <a:endParaRPr/>
          </a:p>
        </p:txBody>
      </p:sp>
      <p:sp>
        <p:nvSpPr>
          <p:cNvPr id="187" name="Google Shape;187;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strike="noStrike">
                <a:solidFill>
                  <a:schemeClr val="dk1"/>
                </a:solidFill>
                <a:latin typeface="Calibri"/>
                <a:ea typeface="Calibri"/>
                <a:cs typeface="Calibri"/>
                <a:sym typeface="Calibri"/>
              </a:rPr>
              <a:t>Stereotypes: “</a:t>
            </a:r>
            <a:r>
              <a:rPr lang="en-US" b="0" i="0">
                <a:solidFill>
                  <a:srgbClr val="202122"/>
                </a:solidFill>
                <a:latin typeface="Arial"/>
                <a:ea typeface="Arial"/>
                <a:cs typeface="Arial"/>
                <a:sym typeface="Arial"/>
              </a:rPr>
              <a:t>are a generalized belief about a particular category of people.</a:t>
            </a:r>
            <a:r>
              <a:rPr lang="en-US" b="0" i="0" u="sng" strike="noStrike" baseline="30000">
                <a:solidFill>
                  <a:srgbClr val="3366CC"/>
                </a:solidFill>
                <a:latin typeface="Arial"/>
                <a:ea typeface="Arial"/>
                <a:cs typeface="Arial"/>
                <a:sym typeface="Arial"/>
                <a:hlinkClick r:id="rId3">
                  <a:extLst>
                    <a:ext uri="{A12FA001-AC4F-418D-AE19-62706E023703}">
                      <ahyp:hlinkClr xmlns:ahyp="http://schemas.microsoft.com/office/drawing/2018/hyperlinkcolor" val="tx"/>
                    </a:ext>
                  </a:extLst>
                </a:hlinkClick>
              </a:rPr>
              <a:t>[2]</a:t>
            </a:r>
            <a:r>
              <a:rPr lang="en-US" b="0" i="0">
                <a:solidFill>
                  <a:srgbClr val="202122"/>
                </a:solidFill>
                <a:latin typeface="Arial"/>
                <a:ea typeface="Arial"/>
                <a:cs typeface="Arial"/>
                <a:sym typeface="Arial"/>
              </a:rPr>
              <a:t> It is an expectation that people might have about every person of a particular group. The type of expectation can vary; it can be, for example, an expectation about the group's personality, preferences, appearance or ability. https://en.wikipedia.org/wiki/Stereotype</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202122"/>
              </a:solidFill>
              <a:latin typeface="Arial"/>
              <a:ea typeface="Arial"/>
              <a:cs typeface="Arial"/>
              <a:sym typeface="Arial"/>
            </a:endParaRPr>
          </a:p>
          <a:p>
            <a:pPr marL="0" marR="0" lvl="0" indent="0" algn="l" rtl="0">
              <a:lnSpc>
                <a:spcPct val="100000"/>
              </a:lnSpc>
              <a:spcBef>
                <a:spcPts val="0"/>
              </a:spcBef>
              <a:spcAft>
                <a:spcPts val="0"/>
              </a:spcAft>
              <a:buClr>
                <a:srgbClr val="202122"/>
              </a:buClr>
              <a:buSzPts val="1200"/>
              <a:buFont typeface="Arial"/>
              <a:buNone/>
            </a:pPr>
            <a:r>
              <a:rPr lang="en-US" b="0" i="0">
                <a:solidFill>
                  <a:srgbClr val="202122"/>
                </a:solidFill>
                <a:latin typeface="Arial"/>
                <a:ea typeface="Arial"/>
                <a:cs typeface="Arial"/>
                <a:sym typeface="Arial"/>
              </a:rPr>
              <a:t>Prejudice: </a:t>
            </a:r>
            <a:r>
              <a:rPr lang="en-US" b="0" i="0" u="sng" strike="noStrike">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preconceived</a:t>
            </a:r>
            <a:r>
              <a:rPr lang="en-US" b="0" i="0">
                <a:solidFill>
                  <a:srgbClr val="202124"/>
                </a:solidFill>
                <a:latin typeface="Roboto"/>
                <a:ea typeface="Roboto"/>
                <a:cs typeface="Roboto"/>
                <a:sym typeface="Roboto"/>
              </a:rPr>
              <a:t> opinion that is not based on reason or actual experience.</a:t>
            </a:r>
            <a:endParaRPr b="0" i="0">
              <a:solidFill>
                <a:srgbClr val="20212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the next few slides, you will have the opportunity to see Briden’s (slide 8 first pic) and Tajuanna’s (slide 9 second pic) story as it relates to stigmatizing beliefs.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7" name="Google Shape;197;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2" name="Google Shape;22;p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3" name="Google Shape;23;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 name="Google Shape;31;p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2" name="Google Shape;3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8" name="Google Shape;3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
        <p:cNvGrpSpPr/>
        <p:nvPr/>
      </p:nvGrpSpPr>
      <p:grpSpPr>
        <a:xfrm>
          <a:off x="0" y="0"/>
          <a:ext cx="0" cy="0"/>
          <a:chOff x="0" y="0"/>
          <a:chExt cx="0" cy="0"/>
        </a:xfrm>
      </p:grpSpPr>
      <p:sp>
        <p:nvSpPr>
          <p:cNvPr id="42" name="Google Shape;4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0" name="Google Shape;5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1792288" y="612775"/>
            <a:ext cx="5486400" cy="4114800"/>
          </a:xfrm>
          <a:prstGeom prst="rect">
            <a:avLst/>
          </a:prstGeom>
          <a:noFill/>
          <a:ln>
            <a:noFill/>
          </a:ln>
        </p:spPr>
      </p:sp>
      <p:sp>
        <p:nvSpPr>
          <p:cNvPr id="68" name="Google Shape;68;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eliminatestigma.or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ncbi.nlm.nih.gov/pmc/articles/PMC8835394/#B31-ijerph-19-01632"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eliminatestigma.or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facebook.com/InitiativeforStigmaElimination/" TargetMode="Externa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hyperlink" Target="http://www.eliminatestigma.org"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eliminatestigma.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10708865" y="-601899"/>
            <a:ext cx="7321033" cy="6340049"/>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89" name="Google Shape;89;p1"/>
          <p:cNvSpPr/>
          <p:nvPr/>
        </p:nvSpPr>
        <p:spPr>
          <a:xfrm>
            <a:off x="14706600" y="3385092"/>
            <a:ext cx="4970154" cy="430417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90" name="Google Shape;90;p1"/>
          <p:cNvSpPr/>
          <p:nvPr/>
        </p:nvSpPr>
        <p:spPr>
          <a:xfrm>
            <a:off x="11751948" y="4316972"/>
            <a:ext cx="2271679" cy="1967285"/>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91" name="Google Shape;91;p1"/>
          <p:cNvSpPr/>
          <p:nvPr/>
        </p:nvSpPr>
        <p:spPr>
          <a:xfrm>
            <a:off x="8773034" y="-609987"/>
            <a:ext cx="3799619" cy="3290488"/>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92" name="Google Shape;92;p1"/>
          <p:cNvSpPr/>
          <p:nvPr/>
        </p:nvSpPr>
        <p:spPr>
          <a:xfrm>
            <a:off x="11068975" y="7901106"/>
            <a:ext cx="3007356" cy="1721895"/>
          </a:xfrm>
          <a:custGeom>
            <a:avLst/>
            <a:gdLst/>
            <a:ahLst/>
            <a:cxnLst/>
            <a:rect l="l" t="t" r="r" b="b"/>
            <a:pathLst>
              <a:path w="3554029" h="1782958" extrusionOk="0">
                <a:moveTo>
                  <a:pt x="0" y="0"/>
                </a:moveTo>
                <a:lnTo>
                  <a:pt x="3554029" y="0"/>
                </a:lnTo>
                <a:lnTo>
                  <a:pt x="3554029" y="1782958"/>
                </a:lnTo>
                <a:lnTo>
                  <a:pt x="0" y="1782958"/>
                </a:lnTo>
                <a:lnTo>
                  <a:pt x="0" y="0"/>
                </a:lnTo>
                <a:close/>
              </a:path>
            </a:pathLst>
          </a:custGeom>
          <a:blipFill rotWithShape="1">
            <a:blip r:embed="rId3">
              <a:alphaModFix/>
            </a:blip>
            <a:stretch>
              <a:fillRect/>
            </a:stretch>
          </a:blipFill>
          <a:ln>
            <a:noFill/>
          </a:ln>
        </p:spPr>
        <p:txBody>
          <a:bodyPr/>
          <a:lstStyle/>
          <a:p>
            <a:endParaRPr lang="en-US"/>
          </a:p>
        </p:txBody>
      </p:sp>
      <p:sp>
        <p:nvSpPr>
          <p:cNvPr id="93" name="Google Shape;93;p1"/>
          <p:cNvSpPr/>
          <p:nvPr/>
        </p:nvSpPr>
        <p:spPr>
          <a:xfrm>
            <a:off x="14377766" y="8112216"/>
            <a:ext cx="3659059" cy="1370835"/>
          </a:xfrm>
          <a:custGeom>
            <a:avLst/>
            <a:gdLst/>
            <a:ahLst/>
            <a:cxnLst/>
            <a:rect l="l" t="t" r="r" b="b"/>
            <a:pathLst>
              <a:path w="4583439" h="1572097" extrusionOk="0">
                <a:moveTo>
                  <a:pt x="0" y="0"/>
                </a:moveTo>
                <a:lnTo>
                  <a:pt x="4583439" y="0"/>
                </a:lnTo>
                <a:lnTo>
                  <a:pt x="4583439" y="1572098"/>
                </a:lnTo>
                <a:lnTo>
                  <a:pt x="0" y="1572098"/>
                </a:lnTo>
                <a:lnTo>
                  <a:pt x="0" y="0"/>
                </a:lnTo>
                <a:close/>
              </a:path>
            </a:pathLst>
          </a:custGeom>
          <a:blipFill rotWithShape="1">
            <a:blip r:embed="rId4">
              <a:alphaModFix/>
            </a:blip>
            <a:stretch>
              <a:fillRect/>
            </a:stretch>
          </a:blipFill>
          <a:ln>
            <a:noFill/>
          </a:ln>
        </p:spPr>
        <p:txBody>
          <a:bodyPr/>
          <a:lstStyle/>
          <a:p>
            <a:endParaRPr lang="en-US"/>
          </a:p>
        </p:txBody>
      </p:sp>
      <p:grpSp>
        <p:nvGrpSpPr>
          <p:cNvPr id="94" name="Google Shape;94;p1"/>
          <p:cNvGrpSpPr/>
          <p:nvPr/>
        </p:nvGrpSpPr>
        <p:grpSpPr>
          <a:xfrm>
            <a:off x="866370" y="2688589"/>
            <a:ext cx="10202605" cy="4965370"/>
            <a:chOff x="0" y="-238125"/>
            <a:chExt cx="13603473" cy="6620492"/>
          </a:xfrm>
        </p:grpSpPr>
        <p:sp>
          <p:nvSpPr>
            <p:cNvPr id="95" name="Google Shape;95;p1"/>
            <p:cNvSpPr txBox="1"/>
            <p:nvPr/>
          </p:nvSpPr>
          <p:spPr>
            <a:xfrm>
              <a:off x="0" y="-238125"/>
              <a:ext cx="13603473" cy="263842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None/>
              </a:pPr>
              <a:r>
                <a:rPr lang="en-US" sz="11850" b="0" i="0" u="none" strike="noStrike" cap="none">
                  <a:solidFill>
                    <a:srgbClr val="545454"/>
                  </a:solidFill>
                  <a:latin typeface="Arial"/>
                  <a:ea typeface="Arial"/>
                  <a:cs typeface="Arial"/>
                  <a:sym typeface="Arial"/>
                </a:rPr>
                <a:t>STIGMA 101</a:t>
              </a:r>
              <a:endParaRPr/>
            </a:p>
          </p:txBody>
        </p:sp>
        <p:sp>
          <p:nvSpPr>
            <p:cNvPr id="96" name="Google Shape;96;p1"/>
            <p:cNvSpPr txBox="1"/>
            <p:nvPr/>
          </p:nvSpPr>
          <p:spPr>
            <a:xfrm>
              <a:off x="0" y="2729829"/>
              <a:ext cx="13603473" cy="3652538"/>
            </a:xfrm>
            <a:prstGeom prst="rect">
              <a:avLst/>
            </a:prstGeom>
            <a:noFill/>
            <a:ln>
              <a:noFill/>
            </a:ln>
          </p:spPr>
          <p:txBody>
            <a:bodyPr spcFirstLastPara="1" wrap="square" lIns="0" tIns="0" rIns="0" bIns="0" anchor="t" anchorCtr="0">
              <a:spAutoFit/>
            </a:bodyPr>
            <a:lstStyle/>
            <a:p>
              <a:pPr marL="0" marR="0" lvl="0" indent="0" algn="l" rtl="0">
                <a:lnSpc>
                  <a:spcPct val="141454"/>
                </a:lnSpc>
                <a:spcBef>
                  <a:spcPts val="0"/>
                </a:spcBef>
                <a:spcAft>
                  <a:spcPts val="0"/>
                </a:spcAft>
                <a:buNone/>
              </a:pPr>
              <a:r>
                <a:rPr lang="en-US" sz="3850" b="0" i="0" u="none" strike="noStrike" cap="none">
                  <a:solidFill>
                    <a:srgbClr val="545454"/>
                  </a:solidFill>
                  <a:latin typeface="DM Sans"/>
                  <a:ea typeface="DM Sans"/>
                  <a:cs typeface="DM Sans"/>
                  <a:sym typeface="DM Sans"/>
                </a:rPr>
                <a:t>Understanding and Eliminating Stigma Associated with Mental Health Challenges &amp; </a:t>
              </a:r>
              <a:endParaRPr/>
            </a:p>
            <a:p>
              <a:pPr marL="0" marR="0" lvl="0" indent="0" algn="l" rtl="0">
                <a:lnSpc>
                  <a:spcPct val="141454"/>
                </a:lnSpc>
                <a:spcBef>
                  <a:spcPts val="0"/>
                </a:spcBef>
                <a:spcAft>
                  <a:spcPts val="0"/>
                </a:spcAft>
                <a:buNone/>
              </a:pPr>
              <a:r>
                <a:rPr lang="en-US" sz="3850" b="0" i="0" u="none" strike="noStrike" cap="none">
                  <a:solidFill>
                    <a:srgbClr val="545454"/>
                  </a:solidFill>
                  <a:latin typeface="DM Sans"/>
                  <a:ea typeface="DM Sans"/>
                  <a:cs typeface="DM Sans"/>
                  <a:sym typeface="DM Sans"/>
                </a:rPr>
                <a:t>Substance Use Disorders (SUD)</a:t>
              </a:r>
              <a:endParaRPr/>
            </a:p>
            <a:p>
              <a:pPr marL="0" marR="0" lvl="0" indent="0" algn="l" rtl="0">
                <a:lnSpc>
                  <a:spcPct val="140000"/>
                </a:lnSpc>
                <a:spcBef>
                  <a:spcPts val="0"/>
                </a:spcBef>
                <a:spcAft>
                  <a:spcPts val="0"/>
                </a:spcAft>
                <a:buNone/>
              </a:pPr>
              <a:endParaRPr sz="3890" b="0" i="0" u="none" strike="noStrike" cap="none">
                <a:solidFill>
                  <a:srgbClr val="545454"/>
                </a:solidFill>
                <a:latin typeface="DM Sans"/>
                <a:ea typeface="DM Sans"/>
                <a:cs typeface="DM Sans"/>
                <a:sym typeface="DM Sans"/>
              </a:endParaRPr>
            </a:p>
          </p:txBody>
        </p:sp>
      </p:grpSp>
      <p:sp>
        <p:nvSpPr>
          <p:cNvPr id="97" name="Google Shape;97;p1"/>
          <p:cNvSpPr txBox="1"/>
          <p:nvPr/>
        </p:nvSpPr>
        <p:spPr>
          <a:xfrm>
            <a:off x="11073377" y="9470209"/>
            <a:ext cx="3297601" cy="673279"/>
          </a:xfrm>
          <a:prstGeom prst="rect">
            <a:avLst/>
          </a:prstGeom>
          <a:noFill/>
          <a:ln>
            <a:noFill/>
          </a:ln>
        </p:spPr>
        <p:txBody>
          <a:bodyPr spcFirstLastPara="1" wrap="square" lIns="0" tIns="0" rIns="0" bIns="0" anchor="t" anchorCtr="0">
            <a:spAutoFit/>
          </a:bodyPr>
          <a:lstStyle/>
          <a:p>
            <a:pPr marL="0" marR="0" lvl="0" indent="0" algn="l" rtl="0">
              <a:lnSpc>
                <a:spcPct val="206035"/>
              </a:lnSpc>
              <a:spcBef>
                <a:spcPts val="0"/>
              </a:spcBef>
              <a:spcAft>
                <a:spcPts val="0"/>
              </a:spcAft>
              <a:buNone/>
            </a:pPr>
            <a:r>
              <a:rPr lang="en-US" sz="2800" b="0" i="0" u="sng" strike="noStrike" cap="none">
                <a:solidFill>
                  <a:srgbClr val="545454"/>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eliminatestigma.org </a:t>
            </a:r>
            <a:endParaRPr sz="2800" b="0" i="0" u="none" strike="noStrike" cap="none">
              <a:solidFill>
                <a:srgbClr val="545454"/>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p:nvPr/>
        </p:nvSpPr>
        <p:spPr>
          <a:xfrm rot="10800000">
            <a:off x="-12530" y="3600813"/>
            <a:ext cx="4985461" cy="431743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221" name="Google Shape;221;p10"/>
          <p:cNvSpPr/>
          <p:nvPr/>
        </p:nvSpPr>
        <p:spPr>
          <a:xfrm rot="10800000">
            <a:off x="3121803" y="6943100"/>
            <a:ext cx="3480308" cy="301396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222" name="Google Shape;222;p10"/>
          <p:cNvSpPr/>
          <p:nvPr/>
        </p:nvSpPr>
        <p:spPr>
          <a:xfrm rot="10800000">
            <a:off x="4009450" y="2969893"/>
            <a:ext cx="1798578" cy="155757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223" name="Google Shape;223;p10"/>
          <p:cNvSpPr/>
          <p:nvPr/>
        </p:nvSpPr>
        <p:spPr>
          <a:xfrm rot="10800000">
            <a:off x="-17253" y="7086314"/>
            <a:ext cx="3378391" cy="292570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grpSp>
        <p:nvGrpSpPr>
          <p:cNvPr id="224" name="Google Shape;224;p10"/>
          <p:cNvGrpSpPr/>
          <p:nvPr/>
        </p:nvGrpSpPr>
        <p:grpSpPr>
          <a:xfrm>
            <a:off x="8986898" y="1101331"/>
            <a:ext cx="8272402" cy="1655608"/>
            <a:chOff x="0" y="0"/>
            <a:chExt cx="11029869" cy="2207477"/>
          </a:xfrm>
        </p:grpSpPr>
        <p:sp>
          <p:nvSpPr>
            <p:cNvPr id="225" name="Google Shape;225;p10"/>
            <p:cNvSpPr txBox="1"/>
            <p:nvPr/>
          </p:nvSpPr>
          <p:spPr>
            <a:xfrm>
              <a:off x="0" y="0"/>
              <a:ext cx="11029869" cy="72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545454"/>
                  </a:solidFill>
                  <a:latin typeface="DM Sans"/>
                  <a:ea typeface="DM Sans"/>
                  <a:cs typeface="DM Sans"/>
                  <a:sym typeface="DM Sans"/>
                </a:rPr>
                <a:t>Discrimination - Actions</a:t>
              </a:r>
              <a:endParaRPr/>
            </a:p>
          </p:txBody>
        </p:sp>
        <p:sp>
          <p:nvSpPr>
            <p:cNvPr id="226" name="Google Shape;226;p10"/>
            <p:cNvSpPr txBox="1"/>
            <p:nvPr/>
          </p:nvSpPr>
          <p:spPr>
            <a:xfrm>
              <a:off x="0" y="1072892"/>
              <a:ext cx="11029869" cy="113458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a:solidFill>
                    <a:srgbClr val="545454"/>
                  </a:solidFill>
                  <a:latin typeface="DM Sans"/>
                  <a:ea typeface="DM Sans"/>
                  <a:cs typeface="DM Sans"/>
                  <a:sym typeface="DM Sans"/>
                </a:rPr>
                <a:t>"I won’t hire someone with a mental health challenge."</a:t>
              </a:r>
              <a:endParaRPr/>
            </a:p>
            <a:p>
              <a:pPr marL="0" marR="0" lvl="0" indent="0" algn="l" rtl="0">
                <a:lnSpc>
                  <a:spcPct val="140016"/>
                </a:lnSpc>
                <a:spcBef>
                  <a:spcPts val="0"/>
                </a:spcBef>
                <a:spcAft>
                  <a:spcPts val="0"/>
                </a:spcAft>
                <a:buNone/>
              </a:pPr>
              <a:endParaRPr sz="2399">
                <a:solidFill>
                  <a:srgbClr val="545454"/>
                </a:solidFill>
                <a:latin typeface="DM Sans"/>
                <a:ea typeface="DM Sans"/>
                <a:cs typeface="DM Sans"/>
                <a:sym typeface="DM Sans"/>
              </a:endParaRPr>
            </a:p>
          </p:txBody>
        </p:sp>
      </p:grpSp>
      <p:cxnSp>
        <p:nvCxnSpPr>
          <p:cNvPr id="227" name="Google Shape;227;p10"/>
          <p:cNvCxnSpPr/>
          <p:nvPr/>
        </p:nvCxnSpPr>
        <p:spPr>
          <a:xfrm>
            <a:off x="8986898" y="2871516"/>
            <a:ext cx="8272402" cy="0"/>
          </a:xfrm>
          <a:prstGeom prst="straightConnector1">
            <a:avLst/>
          </a:prstGeom>
          <a:noFill/>
          <a:ln w="9525" cap="flat" cmpd="sng">
            <a:solidFill>
              <a:srgbClr val="227C9D"/>
            </a:solidFill>
            <a:prstDash val="solid"/>
            <a:round/>
            <a:headEnd type="none" w="sm" len="sm"/>
            <a:tailEnd type="none" w="sm" len="sm"/>
          </a:ln>
        </p:spPr>
      </p:cxnSp>
      <p:cxnSp>
        <p:nvCxnSpPr>
          <p:cNvPr id="228" name="Google Shape;228;p10"/>
          <p:cNvCxnSpPr/>
          <p:nvPr/>
        </p:nvCxnSpPr>
        <p:spPr>
          <a:xfrm>
            <a:off x="8986898" y="5859918"/>
            <a:ext cx="8272402" cy="0"/>
          </a:xfrm>
          <a:prstGeom prst="straightConnector1">
            <a:avLst/>
          </a:prstGeom>
          <a:noFill/>
          <a:ln w="9525" cap="flat" cmpd="sng">
            <a:solidFill>
              <a:srgbClr val="227C9D"/>
            </a:solidFill>
            <a:prstDash val="solid"/>
            <a:round/>
            <a:headEnd type="none" w="sm" len="sm"/>
            <a:tailEnd type="none" w="sm" len="sm"/>
          </a:ln>
        </p:spPr>
      </p:cxnSp>
      <p:sp>
        <p:nvSpPr>
          <p:cNvPr id="229" name="Google Shape;229;p10"/>
          <p:cNvSpPr/>
          <p:nvPr/>
        </p:nvSpPr>
        <p:spPr>
          <a:xfrm>
            <a:off x="7729975" y="6978063"/>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l="-26762" r="-26762"/>
            </a:stretch>
          </a:blipFill>
          <a:ln>
            <a:noFill/>
          </a:ln>
        </p:spPr>
        <p:txBody>
          <a:bodyPr/>
          <a:lstStyle/>
          <a:p>
            <a:endParaRPr lang="en-US"/>
          </a:p>
        </p:txBody>
      </p:sp>
      <p:sp>
        <p:nvSpPr>
          <p:cNvPr id="230" name="Google Shape;230;p10"/>
          <p:cNvSpPr/>
          <p:nvPr/>
        </p:nvSpPr>
        <p:spPr>
          <a:xfrm>
            <a:off x="13799964" y="6943100"/>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l="-27346" r="-27344"/>
            </a:stretch>
          </a:blipFill>
          <a:ln>
            <a:noFill/>
          </a:ln>
        </p:spPr>
        <p:txBody>
          <a:bodyPr/>
          <a:lstStyle/>
          <a:p>
            <a:endParaRPr lang="en-US"/>
          </a:p>
        </p:txBody>
      </p:sp>
      <p:sp>
        <p:nvSpPr>
          <p:cNvPr id="231" name="Google Shape;231;p10"/>
          <p:cNvSpPr/>
          <p:nvPr/>
        </p:nvSpPr>
        <p:spPr>
          <a:xfrm>
            <a:off x="10697106" y="6978063"/>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l="-26972" r="-26972"/>
            </a:stretch>
          </a:blipFill>
          <a:ln>
            <a:noFill/>
          </a:ln>
        </p:spPr>
        <p:txBody>
          <a:bodyPr/>
          <a:lstStyle/>
          <a:p>
            <a:endParaRPr lang="en-US"/>
          </a:p>
        </p:txBody>
      </p:sp>
      <p:sp>
        <p:nvSpPr>
          <p:cNvPr id="232" name="Google Shape;232;p10"/>
          <p:cNvSpPr txBox="1"/>
          <p:nvPr/>
        </p:nvSpPr>
        <p:spPr>
          <a:xfrm>
            <a:off x="494593" y="190632"/>
            <a:ext cx="6300274" cy="1952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a:solidFill>
                  <a:srgbClr val="545454"/>
                </a:solidFill>
                <a:latin typeface="Arial"/>
                <a:ea typeface="Arial"/>
                <a:cs typeface="Arial"/>
                <a:sym typeface="Arial"/>
              </a:rPr>
              <a:t>STIGMATIZING ACTIONS</a:t>
            </a:r>
            <a:endParaRPr/>
          </a:p>
        </p:txBody>
      </p:sp>
      <p:grpSp>
        <p:nvGrpSpPr>
          <p:cNvPr id="233" name="Google Shape;233;p10"/>
          <p:cNvGrpSpPr/>
          <p:nvPr/>
        </p:nvGrpSpPr>
        <p:grpSpPr>
          <a:xfrm>
            <a:off x="8986898" y="3106772"/>
            <a:ext cx="8272402" cy="2036728"/>
            <a:chOff x="0" y="0"/>
            <a:chExt cx="11029869" cy="2715637"/>
          </a:xfrm>
        </p:grpSpPr>
        <p:sp>
          <p:nvSpPr>
            <p:cNvPr id="234" name="Google Shape;234;p10"/>
            <p:cNvSpPr txBox="1"/>
            <p:nvPr/>
          </p:nvSpPr>
          <p:spPr>
            <a:xfrm>
              <a:off x="0" y="0"/>
              <a:ext cx="11029869" cy="72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545454"/>
                  </a:solidFill>
                  <a:latin typeface="DM Sans"/>
                  <a:ea typeface="DM Sans"/>
                  <a:cs typeface="DM Sans"/>
                  <a:sym typeface="DM Sans"/>
                </a:rPr>
                <a:t>Oppression </a:t>
              </a:r>
              <a:endParaRPr/>
            </a:p>
          </p:txBody>
        </p:sp>
        <p:sp>
          <p:nvSpPr>
            <p:cNvPr id="235" name="Google Shape;235;p10"/>
            <p:cNvSpPr txBox="1"/>
            <p:nvPr/>
          </p:nvSpPr>
          <p:spPr>
            <a:xfrm>
              <a:off x="0" y="1072892"/>
              <a:ext cx="11029869" cy="164274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dirty="0">
                  <a:solidFill>
                    <a:srgbClr val="545454"/>
                  </a:solidFill>
                  <a:latin typeface="DM Sans"/>
                  <a:ea typeface="DM Sans"/>
                  <a:cs typeface="DM Sans"/>
                  <a:sym typeface="DM Sans"/>
                </a:rPr>
                <a:t>Institutional, organizational, or governmental limitations to availability, accessibility, or acceptability. Discrimination backed by a system of power.</a:t>
              </a:r>
              <a:endParaRPr dirty="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1"/>
          <p:cNvPicPr preferRelativeResize="0"/>
          <p:nvPr/>
        </p:nvPicPr>
        <p:blipFill rotWithShape="1">
          <a:blip r:embed="rId3">
            <a:alphaModFix/>
          </a:blip>
          <a:srcRect/>
          <a:stretch/>
        </p:blipFill>
        <p:spPr>
          <a:xfrm>
            <a:off x="15849600" y="7567065"/>
            <a:ext cx="3481118" cy="3011685"/>
          </a:xfrm>
          <a:prstGeom prst="rect">
            <a:avLst/>
          </a:prstGeom>
          <a:noFill/>
          <a:ln>
            <a:noFill/>
          </a:ln>
        </p:spPr>
      </p:pic>
      <p:pic>
        <p:nvPicPr>
          <p:cNvPr id="242" name="Google Shape;242;p11"/>
          <p:cNvPicPr preferRelativeResize="0"/>
          <p:nvPr/>
        </p:nvPicPr>
        <p:blipFill rotWithShape="1">
          <a:blip r:embed="rId4">
            <a:alphaModFix/>
          </a:blip>
          <a:srcRect/>
          <a:stretch/>
        </p:blipFill>
        <p:spPr>
          <a:xfrm>
            <a:off x="15468600" y="6824620"/>
            <a:ext cx="2590800" cy="2248287"/>
          </a:xfrm>
          <a:prstGeom prst="rect">
            <a:avLst/>
          </a:prstGeom>
          <a:noFill/>
          <a:ln>
            <a:noFill/>
          </a:ln>
        </p:spPr>
      </p:pic>
      <p:pic>
        <p:nvPicPr>
          <p:cNvPr id="243" name="Google Shape;243;p11"/>
          <p:cNvPicPr preferRelativeResize="0"/>
          <p:nvPr/>
        </p:nvPicPr>
        <p:blipFill rotWithShape="1">
          <a:blip r:embed="rId5">
            <a:alphaModFix/>
          </a:blip>
          <a:srcRect/>
          <a:stretch/>
        </p:blipFill>
        <p:spPr>
          <a:xfrm>
            <a:off x="-1841842" y="-571500"/>
            <a:ext cx="4986960" cy="4316342"/>
          </a:xfrm>
          <a:prstGeom prst="rect">
            <a:avLst/>
          </a:prstGeom>
          <a:noFill/>
          <a:ln>
            <a:noFill/>
          </a:ln>
        </p:spPr>
      </p:pic>
      <p:pic>
        <p:nvPicPr>
          <p:cNvPr id="244" name="Google Shape;244;p11"/>
          <p:cNvPicPr preferRelativeResize="0"/>
          <p:nvPr/>
        </p:nvPicPr>
        <p:blipFill rotWithShape="1">
          <a:blip r:embed="rId6">
            <a:alphaModFix/>
          </a:blip>
          <a:srcRect/>
          <a:stretch/>
        </p:blipFill>
        <p:spPr>
          <a:xfrm>
            <a:off x="-618001" y="1586671"/>
            <a:ext cx="3377477" cy="2926334"/>
          </a:xfrm>
          <a:prstGeom prst="rect">
            <a:avLst/>
          </a:prstGeom>
          <a:noFill/>
          <a:ln>
            <a:noFill/>
          </a:ln>
        </p:spPr>
      </p:pic>
      <p:sp>
        <p:nvSpPr>
          <p:cNvPr id="245" name="Google Shape;245;p11"/>
          <p:cNvSpPr txBox="1">
            <a:spLocks noGrp="1"/>
          </p:cNvSpPr>
          <p:nvPr>
            <p:ph type="title"/>
          </p:nvPr>
        </p:nvSpPr>
        <p:spPr>
          <a:xfrm>
            <a:off x="651638" y="419100"/>
            <a:ext cx="16687800" cy="203358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Recovery Stories – Stigmatizing Beliefs and Actions</a:t>
            </a:r>
            <a:endParaRPr/>
          </a:p>
        </p:txBody>
      </p:sp>
      <p:pic>
        <p:nvPicPr>
          <p:cNvPr id="1028" name="Picture 4" descr="Briden's recovery story.">
            <a:extLst>
              <a:ext uri="{FF2B5EF4-FFF2-40B4-BE49-F238E27FC236}">
                <a16:creationId xmlns:a16="http://schemas.microsoft.com/office/drawing/2014/main" id="{235B19EF-79A4-8F0E-E52F-C06FE88D77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73" r="8186"/>
          <a:stretch/>
        </p:blipFill>
        <p:spPr bwMode="auto">
          <a:xfrm>
            <a:off x="788506" y="3005253"/>
            <a:ext cx="8164692" cy="5695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juanna recovery story.">
            <a:extLst>
              <a:ext uri="{FF2B5EF4-FFF2-40B4-BE49-F238E27FC236}">
                <a16:creationId xmlns:a16="http://schemas.microsoft.com/office/drawing/2014/main" id="{3A787243-729C-121B-4697-0EB61D63FEE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358"/>
          <a:stretch/>
        </p:blipFill>
        <p:spPr bwMode="auto">
          <a:xfrm>
            <a:off x="9278916" y="3005254"/>
            <a:ext cx="8164692" cy="5695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12"/>
          <p:cNvGrpSpPr/>
          <p:nvPr/>
        </p:nvGrpSpPr>
        <p:grpSpPr>
          <a:xfrm>
            <a:off x="3181809" y="3477178"/>
            <a:ext cx="5962191" cy="4683970"/>
            <a:chOff x="0" y="-38100"/>
            <a:chExt cx="929717" cy="850900"/>
          </a:xfrm>
        </p:grpSpPr>
        <p:sp>
          <p:nvSpPr>
            <p:cNvPr id="254" name="Google Shape;254;p12"/>
            <p:cNvSpPr/>
            <p:nvPr/>
          </p:nvSpPr>
          <p:spPr>
            <a:xfrm>
              <a:off x="0" y="0"/>
              <a:ext cx="929717" cy="297968"/>
            </a:xfrm>
            <a:custGeom>
              <a:avLst/>
              <a:gdLst/>
              <a:ahLst/>
              <a:cxnLst/>
              <a:rect l="l" t="t" r="r" b="b"/>
              <a:pathLst>
                <a:path w="929717" h="297968" extrusionOk="0">
                  <a:moveTo>
                    <a:pt x="0" y="0"/>
                  </a:moveTo>
                  <a:lnTo>
                    <a:pt x="929717" y="0"/>
                  </a:lnTo>
                  <a:lnTo>
                    <a:pt x="929717" y="297968"/>
                  </a:lnTo>
                  <a:lnTo>
                    <a:pt x="0" y="297968"/>
                  </a:lnTo>
                  <a:close/>
                </a:path>
              </a:pathLst>
            </a:custGeom>
            <a:solidFill>
              <a:srgbClr val="48CFA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chemeClr val="dk1"/>
                  </a:solidFill>
                  <a:latin typeface="Calibri"/>
                  <a:ea typeface="Calibri"/>
                  <a:cs typeface="Calibri"/>
                  <a:sym typeface="Calibri"/>
                </a:rPr>
                <a:t>Impact on Adolescents</a:t>
              </a:r>
              <a:endParaRPr/>
            </a:p>
          </p:txBody>
        </p:sp>
        <p:sp>
          <p:nvSpPr>
            <p:cNvPr id="255" name="Google Shape;255;p12"/>
            <p:cNvSpPr txBox="1"/>
            <p:nvPr/>
          </p:nvSpPr>
          <p:spPr>
            <a:xfrm>
              <a:off x="0" y="-38100"/>
              <a:ext cx="812800" cy="850900"/>
            </a:xfrm>
            <a:prstGeom prst="rect">
              <a:avLst/>
            </a:prstGeom>
            <a:noFill/>
            <a:ln>
              <a:noFill/>
            </a:ln>
          </p:spPr>
          <p:txBody>
            <a:bodyPr spcFirstLastPara="1" wrap="square" lIns="254000" tIns="254000" rIns="254000" bIns="254000" anchor="ctr" anchorCtr="0">
              <a:noAutofit/>
            </a:bodyPr>
            <a:lstStyle/>
            <a:p>
              <a:pPr marL="0" marR="0" lvl="0" indent="0" algn="ctr" rtl="0">
                <a:lnSpc>
                  <a:spcPct val="130007"/>
                </a:lnSpc>
                <a:spcBef>
                  <a:spcPts val="0"/>
                </a:spcBef>
                <a:spcAft>
                  <a:spcPts val="0"/>
                </a:spcAft>
                <a:buNone/>
              </a:pPr>
              <a:endParaRPr sz="3999" dirty="0">
                <a:solidFill>
                  <a:srgbClr val="545454"/>
                </a:solidFill>
                <a:latin typeface="DM Sans"/>
                <a:ea typeface="DM Sans"/>
                <a:cs typeface="DM Sans"/>
                <a:sym typeface="DM Sans"/>
              </a:endParaRPr>
            </a:p>
          </p:txBody>
        </p:sp>
      </p:grpSp>
      <p:sp>
        <p:nvSpPr>
          <p:cNvPr id="256" name="Google Shape;256;p12"/>
          <p:cNvSpPr/>
          <p:nvPr/>
        </p:nvSpPr>
        <p:spPr>
          <a:xfrm rot="10800000">
            <a:off x="2896291" y="-3684334"/>
            <a:ext cx="12804984" cy="6226137"/>
          </a:xfrm>
          <a:custGeom>
            <a:avLst/>
            <a:gdLst/>
            <a:ahLst/>
            <a:cxnLst/>
            <a:rect l="l" t="t" r="r" b="b"/>
            <a:pathLst>
              <a:path w="11048529" h="5372100" extrusionOk="0">
                <a:moveTo>
                  <a:pt x="9497859" y="0"/>
                </a:moveTo>
                <a:lnTo>
                  <a:pt x="1550670" y="0"/>
                </a:lnTo>
                <a:lnTo>
                  <a:pt x="0" y="2686050"/>
                </a:lnTo>
                <a:lnTo>
                  <a:pt x="1550670" y="5372100"/>
                </a:lnTo>
                <a:lnTo>
                  <a:pt x="9497859" y="5372100"/>
                </a:lnTo>
                <a:lnTo>
                  <a:pt x="11048529" y="2686050"/>
                </a:lnTo>
                <a:lnTo>
                  <a:pt x="9497859" y="0"/>
                </a:lnTo>
                <a:close/>
              </a:path>
            </a:pathLst>
          </a:custGeom>
          <a:solidFill>
            <a:srgbClr val="48CFAE"/>
          </a:solidFill>
          <a:ln>
            <a:noFill/>
          </a:ln>
        </p:spPr>
        <p:txBody>
          <a:bodyPr/>
          <a:lstStyle/>
          <a:p>
            <a:endParaRPr lang="en-US"/>
          </a:p>
        </p:txBody>
      </p:sp>
      <p:sp>
        <p:nvSpPr>
          <p:cNvPr id="257" name="Google Shape;257;p12"/>
          <p:cNvSpPr/>
          <p:nvPr/>
        </p:nvSpPr>
        <p:spPr>
          <a:xfrm>
            <a:off x="14401800" y="-961790"/>
            <a:ext cx="2695438" cy="2334501"/>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27C9D"/>
          </a:solidFill>
          <a:ln>
            <a:noFill/>
          </a:ln>
        </p:spPr>
        <p:txBody>
          <a:bodyPr/>
          <a:lstStyle/>
          <a:p>
            <a:endParaRPr lang="en-US"/>
          </a:p>
        </p:txBody>
      </p:sp>
      <p:sp>
        <p:nvSpPr>
          <p:cNvPr id="258" name="Google Shape;258;p12"/>
          <p:cNvSpPr txBox="1"/>
          <p:nvPr/>
        </p:nvSpPr>
        <p:spPr>
          <a:xfrm>
            <a:off x="5984212" y="264400"/>
            <a:ext cx="6629142" cy="1606274"/>
          </a:xfrm>
          <a:prstGeom prst="rect">
            <a:avLst/>
          </a:prstGeom>
          <a:noFill/>
          <a:ln>
            <a:noFill/>
          </a:ln>
        </p:spPr>
        <p:txBody>
          <a:bodyPr spcFirstLastPara="1" wrap="square" lIns="0" tIns="0" rIns="0" bIns="0" anchor="t" anchorCtr="0">
            <a:spAutoFit/>
          </a:bodyPr>
          <a:lstStyle/>
          <a:p>
            <a:pPr marL="0" marR="0" lvl="0" indent="0" algn="ctr" rtl="0">
              <a:lnSpc>
                <a:spcPct val="130017"/>
              </a:lnSpc>
              <a:spcBef>
                <a:spcPts val="0"/>
              </a:spcBef>
              <a:spcAft>
                <a:spcPts val="0"/>
              </a:spcAft>
              <a:buNone/>
            </a:pPr>
            <a:r>
              <a:rPr lang="en-US" sz="5107">
                <a:solidFill>
                  <a:srgbClr val="545454"/>
                </a:solidFill>
                <a:latin typeface="Arial"/>
                <a:ea typeface="Arial"/>
                <a:cs typeface="Arial"/>
                <a:sym typeface="Arial"/>
              </a:rPr>
              <a:t>OKAY, BUT ISN'T IT BETTER LATELY?</a:t>
            </a:r>
            <a:endParaRPr/>
          </a:p>
        </p:txBody>
      </p:sp>
      <p:grpSp>
        <p:nvGrpSpPr>
          <p:cNvPr id="259" name="Google Shape;259;p12"/>
          <p:cNvGrpSpPr/>
          <p:nvPr/>
        </p:nvGrpSpPr>
        <p:grpSpPr>
          <a:xfrm>
            <a:off x="8700957" y="3429001"/>
            <a:ext cx="7652723" cy="4683970"/>
            <a:chOff x="-392601" y="-88252"/>
            <a:chExt cx="1193332" cy="850900"/>
          </a:xfrm>
        </p:grpSpPr>
        <p:sp>
          <p:nvSpPr>
            <p:cNvPr id="260" name="Google Shape;260;p12"/>
            <p:cNvSpPr/>
            <p:nvPr/>
          </p:nvSpPr>
          <p:spPr>
            <a:xfrm>
              <a:off x="-111195" y="-39279"/>
              <a:ext cx="911926" cy="297968"/>
            </a:xfrm>
            <a:custGeom>
              <a:avLst/>
              <a:gdLst/>
              <a:ahLst/>
              <a:cxnLst/>
              <a:rect l="l" t="t" r="r" b="b"/>
              <a:pathLst>
                <a:path w="911926" h="297968" extrusionOk="0">
                  <a:moveTo>
                    <a:pt x="0" y="0"/>
                  </a:moveTo>
                  <a:lnTo>
                    <a:pt x="911926" y="0"/>
                  </a:lnTo>
                  <a:lnTo>
                    <a:pt x="911926" y="297968"/>
                  </a:lnTo>
                  <a:lnTo>
                    <a:pt x="0" y="297968"/>
                  </a:lnTo>
                  <a:close/>
                </a:path>
              </a:pathLst>
            </a:custGeom>
            <a:solidFill>
              <a:srgbClr val="48CFA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a:solidFill>
                    <a:schemeClr val="dk1"/>
                  </a:solidFill>
                  <a:latin typeface="Calibri"/>
                  <a:ea typeface="Calibri"/>
                  <a:cs typeface="Calibri"/>
                  <a:sym typeface="Calibri"/>
                </a:rPr>
                <a:t>Impact on </a:t>
              </a:r>
              <a:endParaRPr/>
            </a:p>
            <a:p>
              <a:pPr marL="0" marR="0" lvl="0" indent="0" algn="ctr" rtl="0">
                <a:spcBef>
                  <a:spcPts val="0"/>
                </a:spcBef>
                <a:spcAft>
                  <a:spcPts val="0"/>
                </a:spcAft>
                <a:buNone/>
              </a:pPr>
              <a:r>
                <a:rPr lang="en-US" sz="5000">
                  <a:solidFill>
                    <a:schemeClr val="dk1"/>
                  </a:solidFill>
                  <a:latin typeface="Calibri"/>
                  <a:ea typeface="Calibri"/>
                  <a:cs typeface="Calibri"/>
                  <a:sym typeface="Calibri"/>
                </a:rPr>
                <a:t>Adults</a:t>
              </a:r>
              <a:endParaRPr/>
            </a:p>
          </p:txBody>
        </p:sp>
        <p:sp>
          <p:nvSpPr>
            <p:cNvPr id="261" name="Google Shape;261;p12"/>
            <p:cNvSpPr txBox="1"/>
            <p:nvPr/>
          </p:nvSpPr>
          <p:spPr>
            <a:xfrm>
              <a:off x="-392601" y="-88252"/>
              <a:ext cx="812800" cy="850900"/>
            </a:xfrm>
            <a:prstGeom prst="rect">
              <a:avLst/>
            </a:prstGeom>
            <a:noFill/>
            <a:ln>
              <a:noFill/>
            </a:ln>
          </p:spPr>
          <p:txBody>
            <a:bodyPr spcFirstLastPara="1" wrap="square" lIns="254000" tIns="254000" rIns="254000" bIns="254000" anchor="ctr" anchorCtr="0">
              <a:noAutofit/>
            </a:bodyPr>
            <a:lstStyle/>
            <a:p>
              <a:pPr marL="0" marR="0" lvl="0" indent="0" algn="ctr" rtl="0">
                <a:lnSpc>
                  <a:spcPct val="130007"/>
                </a:lnSpc>
                <a:spcBef>
                  <a:spcPts val="0"/>
                </a:spcBef>
                <a:spcAft>
                  <a:spcPts val="0"/>
                </a:spcAft>
                <a:buNone/>
              </a:pPr>
              <a:endParaRPr sz="3999">
                <a:solidFill>
                  <a:srgbClr val="545454"/>
                </a:solidFill>
                <a:latin typeface="DM Sans"/>
                <a:ea typeface="DM Sans"/>
                <a:cs typeface="DM Sans"/>
                <a:sym typeface="DM Sans"/>
              </a:endParaRPr>
            </a:p>
          </p:txBody>
        </p:sp>
      </p:grpSp>
      <p:sp>
        <p:nvSpPr>
          <p:cNvPr id="262" name="Google Shape;262;p12"/>
          <p:cNvSpPr txBox="1"/>
          <p:nvPr/>
        </p:nvSpPr>
        <p:spPr>
          <a:xfrm>
            <a:off x="3336592" y="5622639"/>
            <a:ext cx="5962191" cy="3129446"/>
          </a:xfrm>
          <a:prstGeom prst="rect">
            <a:avLst/>
          </a:prstGeom>
          <a:noFill/>
          <a:ln>
            <a:noFill/>
          </a:ln>
        </p:spPr>
        <p:txBody>
          <a:bodyPr spcFirstLastPara="1" wrap="square" lIns="0" tIns="0" rIns="0" bIns="0" anchor="t" anchorCtr="0">
            <a:spAutoFit/>
          </a:bodyPr>
          <a:lstStyle/>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dirty="0">
                <a:solidFill>
                  <a:srgbClr val="545454"/>
                </a:solidFill>
                <a:latin typeface="DM Sans"/>
                <a:ea typeface="DM Sans"/>
                <a:cs typeface="DM Sans"/>
                <a:sym typeface="DM Sans"/>
              </a:rPr>
              <a:t>Low self esteem</a:t>
            </a:r>
            <a:endParaRPr dirty="0"/>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dirty="0">
                <a:solidFill>
                  <a:srgbClr val="545454"/>
                </a:solidFill>
                <a:latin typeface="DM Sans"/>
                <a:ea typeface="DM Sans"/>
                <a:cs typeface="DM Sans"/>
                <a:sym typeface="DM Sans"/>
              </a:rPr>
              <a:t>Bullying </a:t>
            </a:r>
            <a:endParaRPr dirty="0"/>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dirty="0">
                <a:solidFill>
                  <a:srgbClr val="545454"/>
                </a:solidFill>
                <a:latin typeface="DM Sans"/>
                <a:ea typeface="DM Sans"/>
                <a:cs typeface="DM Sans"/>
                <a:sym typeface="DM Sans"/>
              </a:rPr>
              <a:t>Lower academic achievement </a:t>
            </a:r>
            <a:endParaRPr dirty="0"/>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dirty="0">
                <a:solidFill>
                  <a:srgbClr val="545454"/>
                </a:solidFill>
                <a:latin typeface="DM Sans"/>
                <a:ea typeface="DM Sans"/>
                <a:cs typeface="DM Sans"/>
                <a:sym typeface="DM Sans"/>
              </a:rPr>
              <a:t>Increased social isolation</a:t>
            </a:r>
            <a:endParaRPr dirty="0"/>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dirty="0">
                <a:solidFill>
                  <a:srgbClr val="545454"/>
                </a:solidFill>
                <a:latin typeface="DM Sans"/>
                <a:ea typeface="DM Sans"/>
                <a:cs typeface="DM Sans"/>
                <a:sym typeface="DM Sans"/>
              </a:rPr>
              <a:t>Unemployment </a:t>
            </a:r>
            <a:endParaRPr dirty="0"/>
          </a:p>
          <a:p>
            <a:pPr marL="0" marR="0" lvl="0" indent="0" algn="l" rtl="0">
              <a:lnSpc>
                <a:spcPct val="140013"/>
              </a:lnSpc>
              <a:spcBef>
                <a:spcPts val="0"/>
              </a:spcBef>
              <a:spcAft>
                <a:spcPts val="0"/>
              </a:spcAft>
              <a:buNone/>
            </a:pPr>
            <a:endParaRPr sz="2899" dirty="0">
              <a:solidFill>
                <a:srgbClr val="545454"/>
              </a:solidFill>
              <a:latin typeface="DM Sans"/>
              <a:ea typeface="DM Sans"/>
              <a:cs typeface="DM Sans"/>
              <a:sym typeface="DM Sans"/>
            </a:endParaRPr>
          </a:p>
        </p:txBody>
      </p:sp>
      <p:sp>
        <p:nvSpPr>
          <p:cNvPr id="263" name="Google Shape;263;p12"/>
          <p:cNvSpPr txBox="1"/>
          <p:nvPr/>
        </p:nvSpPr>
        <p:spPr>
          <a:xfrm>
            <a:off x="10823427" y="5622393"/>
            <a:ext cx="5212411" cy="3069590"/>
          </a:xfrm>
          <a:prstGeom prst="rect">
            <a:avLst/>
          </a:prstGeom>
          <a:noFill/>
          <a:ln>
            <a:noFill/>
          </a:ln>
        </p:spPr>
        <p:txBody>
          <a:bodyPr spcFirstLastPara="1" wrap="square" lIns="0" tIns="0" rIns="0" bIns="0" anchor="t" anchorCtr="0">
            <a:spAutoFit/>
          </a:bodyPr>
          <a:lstStyle/>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a:solidFill>
                  <a:srgbClr val="545454"/>
                </a:solidFill>
                <a:latin typeface="DM Sans"/>
                <a:ea typeface="DM Sans"/>
                <a:cs typeface="DM Sans"/>
                <a:sym typeface="DM Sans"/>
              </a:rPr>
              <a:t>Worse healthcare</a:t>
            </a:r>
            <a:endParaRPr/>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a:solidFill>
                  <a:srgbClr val="545454"/>
                </a:solidFill>
                <a:latin typeface="DM Sans"/>
                <a:ea typeface="DM Sans"/>
                <a:cs typeface="DM Sans"/>
                <a:sym typeface="DM Sans"/>
              </a:rPr>
              <a:t>Lost employment</a:t>
            </a:r>
            <a:endParaRPr/>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a:solidFill>
                  <a:srgbClr val="545454"/>
                </a:solidFill>
                <a:latin typeface="DM Sans"/>
                <a:ea typeface="DM Sans"/>
                <a:cs typeface="DM Sans"/>
                <a:sym typeface="DM Sans"/>
              </a:rPr>
              <a:t>Sub-par housing</a:t>
            </a:r>
            <a:endParaRPr/>
          </a:p>
          <a:p>
            <a:pPr marL="626107" marR="0" lvl="1" indent="-313053" algn="l" rtl="0">
              <a:lnSpc>
                <a:spcPct val="140013"/>
              </a:lnSpc>
              <a:spcBef>
                <a:spcPts val="0"/>
              </a:spcBef>
              <a:spcAft>
                <a:spcPts val="0"/>
              </a:spcAft>
              <a:buClr>
                <a:srgbClr val="545454"/>
              </a:buClr>
              <a:buSzPts val="2899"/>
              <a:buFont typeface="Arial"/>
              <a:buChar char="•"/>
            </a:pPr>
            <a:r>
              <a:rPr lang="en-US" sz="2899" b="0" i="0" u="none" strike="noStrike" cap="none">
                <a:solidFill>
                  <a:srgbClr val="545454"/>
                </a:solidFill>
                <a:latin typeface="DM Sans"/>
                <a:ea typeface="DM Sans"/>
                <a:cs typeface="DM Sans"/>
                <a:sym typeface="DM Sans"/>
              </a:rPr>
              <a:t>Diminished education opportunities</a:t>
            </a:r>
            <a:endParaRPr/>
          </a:p>
          <a:p>
            <a:pPr marL="0" marR="0" lvl="0" indent="0" algn="l" rtl="0">
              <a:lnSpc>
                <a:spcPct val="140013"/>
              </a:lnSpc>
              <a:spcBef>
                <a:spcPts val="0"/>
              </a:spcBef>
              <a:spcAft>
                <a:spcPts val="0"/>
              </a:spcAft>
              <a:buNone/>
            </a:pPr>
            <a:endParaRPr sz="2899">
              <a:solidFill>
                <a:srgbClr val="545454"/>
              </a:solidFill>
              <a:latin typeface="DM Sans"/>
              <a:ea typeface="DM Sans"/>
              <a:cs typeface="DM Sans"/>
              <a:sym typeface="DM Sans"/>
            </a:endParaRPr>
          </a:p>
        </p:txBody>
      </p:sp>
      <p:sp>
        <p:nvSpPr>
          <p:cNvPr id="264" name="Google Shape;264;p12"/>
          <p:cNvSpPr/>
          <p:nvPr/>
        </p:nvSpPr>
        <p:spPr>
          <a:xfrm>
            <a:off x="-899752" y="8191500"/>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p:nvPr/>
        </p:nvSpPr>
        <p:spPr>
          <a:xfrm rot="10800000">
            <a:off x="7450238" y="6621145"/>
            <a:ext cx="3801687" cy="3292279"/>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271" name="Google Shape;271;p13"/>
          <p:cNvSpPr/>
          <p:nvPr/>
        </p:nvSpPr>
        <p:spPr>
          <a:xfrm rot="10800000">
            <a:off x="14325599" y="5681029"/>
            <a:ext cx="5031691" cy="4688529"/>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272" name="Google Shape;272;p13"/>
          <p:cNvSpPr/>
          <p:nvPr/>
        </p:nvSpPr>
        <p:spPr>
          <a:xfrm rot="10800000">
            <a:off x="13364939" y="130688"/>
            <a:ext cx="3476505" cy="303114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273" name="Google Shape;273;p13"/>
          <p:cNvSpPr/>
          <p:nvPr/>
        </p:nvSpPr>
        <p:spPr>
          <a:xfrm>
            <a:off x="9065667" y="1951293"/>
            <a:ext cx="7165092" cy="6204647"/>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solidFill>
            <a:srgbClr val="48CFAE"/>
          </a:solidFill>
          <a:ln w="12700" cap="flat" cmpd="sng">
            <a:solidFill>
              <a:srgbClr val="000000"/>
            </a:solidFill>
            <a:prstDash val="solid"/>
            <a:round/>
            <a:headEnd type="none" w="sm" len="sm"/>
            <a:tailEnd type="none" w="sm" len="sm"/>
          </a:ln>
        </p:spPr>
        <p:txBody>
          <a:bodyPr/>
          <a:lstStyle/>
          <a:p>
            <a:endParaRPr lang="en-US"/>
          </a:p>
        </p:txBody>
      </p:sp>
      <p:sp>
        <p:nvSpPr>
          <p:cNvPr id="274" name="Google Shape;274;p13"/>
          <p:cNvSpPr txBox="1"/>
          <p:nvPr/>
        </p:nvSpPr>
        <p:spPr>
          <a:xfrm>
            <a:off x="914400" y="2857500"/>
            <a:ext cx="5531827" cy="39719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340">
                <a:solidFill>
                  <a:srgbClr val="545454"/>
                </a:solidFill>
                <a:latin typeface="Arial"/>
                <a:ea typeface="Arial"/>
                <a:cs typeface="Arial"/>
                <a:sym typeface="Arial"/>
              </a:rPr>
              <a:t>WHAT CHANGES STIGMA? </a:t>
            </a:r>
            <a:endParaRPr/>
          </a:p>
        </p:txBody>
      </p:sp>
      <p:sp>
        <p:nvSpPr>
          <p:cNvPr id="275" name="Google Shape;275;p13"/>
          <p:cNvSpPr txBox="1"/>
          <p:nvPr/>
        </p:nvSpPr>
        <p:spPr>
          <a:xfrm>
            <a:off x="10380242" y="2478968"/>
            <a:ext cx="4535942" cy="5149295"/>
          </a:xfrm>
          <a:prstGeom prst="rect">
            <a:avLst/>
          </a:prstGeom>
          <a:noFill/>
          <a:ln>
            <a:noFill/>
          </a:ln>
        </p:spPr>
        <p:txBody>
          <a:bodyPr spcFirstLastPara="1" wrap="square" lIns="0" tIns="0" rIns="0" bIns="0" anchor="t" anchorCtr="0">
            <a:spAutoFit/>
          </a:bodyPr>
          <a:lstStyle/>
          <a:p>
            <a:pPr marL="0" marR="0" lvl="0" indent="0" algn="ctr" rtl="0">
              <a:lnSpc>
                <a:spcPct val="169166"/>
              </a:lnSpc>
              <a:spcBef>
                <a:spcPts val="0"/>
              </a:spcBef>
              <a:spcAft>
                <a:spcPts val="0"/>
              </a:spcAft>
              <a:buNone/>
            </a:pPr>
            <a:r>
              <a:rPr lang="en-US" sz="2200" dirty="0">
                <a:solidFill>
                  <a:srgbClr val="545454"/>
                </a:solidFill>
                <a:latin typeface="DM Sans"/>
                <a:ea typeface="DM Sans"/>
                <a:cs typeface="DM Sans"/>
                <a:sym typeface="DM Sans"/>
              </a:rPr>
              <a:t>“The stigma of severe mental illness leads to prejudice and discrimination. Stigmas are negative and erroneous attitudes about these persons. Unfortunately, stigma's impact on a person's life may be as harmful as the direct effects of the disease."  - Dr. Corrigan</a:t>
            </a:r>
            <a:endParaRPr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4"/>
          <p:cNvPicPr preferRelativeResize="0"/>
          <p:nvPr/>
        </p:nvPicPr>
        <p:blipFill rotWithShape="1">
          <a:blip r:embed="rId3">
            <a:alphaModFix/>
          </a:blip>
          <a:srcRect l="13307" t="29708" r="15069"/>
          <a:stretch/>
        </p:blipFill>
        <p:spPr>
          <a:xfrm>
            <a:off x="9040977" y="3669174"/>
            <a:ext cx="8715736" cy="5218773"/>
          </a:xfrm>
          <a:prstGeom prst="rect">
            <a:avLst/>
          </a:prstGeom>
          <a:noFill/>
          <a:ln>
            <a:noFill/>
          </a:ln>
        </p:spPr>
      </p:pic>
      <p:sp>
        <p:nvSpPr>
          <p:cNvPr id="282" name="Google Shape;282;p14"/>
          <p:cNvSpPr/>
          <p:nvPr/>
        </p:nvSpPr>
        <p:spPr>
          <a:xfrm rot="10800000">
            <a:off x="-1180249" y="8108961"/>
            <a:ext cx="3085249" cy="2832031"/>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283" name="Google Shape;283;p14"/>
          <p:cNvSpPr/>
          <p:nvPr/>
        </p:nvSpPr>
        <p:spPr>
          <a:xfrm rot="10800000">
            <a:off x="10542559" y="-4150923"/>
            <a:ext cx="9822161" cy="6226137"/>
          </a:xfrm>
          <a:custGeom>
            <a:avLst/>
            <a:gdLst/>
            <a:ahLst/>
            <a:cxnLst/>
            <a:rect l="l" t="t" r="r" b="b"/>
            <a:pathLst>
              <a:path w="8474859" h="5372100" extrusionOk="0">
                <a:moveTo>
                  <a:pt x="6924189" y="0"/>
                </a:moveTo>
                <a:lnTo>
                  <a:pt x="1550670" y="0"/>
                </a:lnTo>
                <a:lnTo>
                  <a:pt x="0" y="2686050"/>
                </a:lnTo>
                <a:lnTo>
                  <a:pt x="1550670" y="5372100"/>
                </a:lnTo>
                <a:lnTo>
                  <a:pt x="6924189" y="5372100"/>
                </a:lnTo>
                <a:lnTo>
                  <a:pt x="8474859" y="2686050"/>
                </a:lnTo>
                <a:lnTo>
                  <a:pt x="6924189" y="0"/>
                </a:lnTo>
                <a:close/>
              </a:path>
            </a:pathLst>
          </a:custGeom>
          <a:solidFill>
            <a:srgbClr val="48CFAE"/>
          </a:solidFill>
          <a:ln>
            <a:noFill/>
          </a:ln>
        </p:spPr>
        <p:txBody>
          <a:bodyPr/>
          <a:lstStyle/>
          <a:p>
            <a:endParaRPr lang="en-US"/>
          </a:p>
        </p:txBody>
      </p:sp>
      <p:sp>
        <p:nvSpPr>
          <p:cNvPr id="284" name="Google Shape;284;p14"/>
          <p:cNvSpPr txBox="1"/>
          <p:nvPr/>
        </p:nvSpPr>
        <p:spPr>
          <a:xfrm>
            <a:off x="559905" y="481263"/>
            <a:ext cx="9574696"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Research Findings on Stigma in Relation to Education and Contact Approaches with Adolescents and Adults</a:t>
            </a:r>
            <a:endParaRPr/>
          </a:p>
        </p:txBody>
      </p:sp>
      <p:sp>
        <p:nvSpPr>
          <p:cNvPr id="285" name="Google Shape;285;p14"/>
          <p:cNvSpPr txBox="1"/>
          <p:nvPr/>
        </p:nvSpPr>
        <p:spPr>
          <a:xfrm>
            <a:off x="811377" y="3404442"/>
            <a:ext cx="8229600" cy="4524315"/>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Dr. Corrigan found that both education and contact have benefits in changing stigma amongst adolescents and adults.</a:t>
            </a:r>
            <a:endParaRPr dirty="0"/>
          </a:p>
          <a:p>
            <a:pPr marL="571500" marR="0" lvl="0" indent="-342900" algn="l" rtl="0">
              <a:spcBef>
                <a:spcPts val="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571500" marR="0" lvl="0" indent="-5715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T</a:t>
            </a:r>
            <a:r>
              <a:rPr lang="en-US" sz="3600" u="none" dirty="0">
                <a:solidFill>
                  <a:schemeClr val="dk1"/>
                </a:solidFill>
                <a:latin typeface="Calibri"/>
                <a:ea typeface="Calibri"/>
                <a:cs typeface="Calibri"/>
                <a:sym typeface="Calibri"/>
              </a:rPr>
              <a:t>he effectiveness of contact and education varied depending on the age group. </a:t>
            </a:r>
            <a:endParaRPr dirty="0"/>
          </a:p>
          <a:p>
            <a:pPr marL="0" marR="0" lvl="0" indent="0" algn="l" rtl="0">
              <a:spcBef>
                <a:spcPts val="0"/>
              </a:spcBef>
              <a:spcAft>
                <a:spcPts val="0"/>
              </a:spcAft>
              <a:buNone/>
            </a:pPr>
            <a:endParaRPr sz="3600" dirty="0">
              <a:solidFill>
                <a:schemeClr val="dk1"/>
              </a:solidFill>
              <a:latin typeface="Calibri"/>
              <a:ea typeface="Calibri"/>
              <a:cs typeface="Calibri"/>
              <a:sym typeface="Calibri"/>
            </a:endParaRPr>
          </a:p>
        </p:txBody>
      </p:sp>
      <p:sp>
        <p:nvSpPr>
          <p:cNvPr id="286" name="Google Shape;286;p14"/>
          <p:cNvSpPr/>
          <p:nvPr/>
        </p:nvSpPr>
        <p:spPr>
          <a:xfrm>
            <a:off x="16468012" y="8108962"/>
            <a:ext cx="2695438" cy="2334501"/>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27C9D"/>
          </a:solidFill>
          <a:ln>
            <a:noFill/>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5"/>
          <p:cNvSpPr/>
          <p:nvPr/>
        </p:nvSpPr>
        <p:spPr>
          <a:xfrm rot="10800000">
            <a:off x="-1180249" y="7886699"/>
            <a:ext cx="2932849" cy="255676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293" name="Google Shape;293;p15"/>
          <p:cNvSpPr/>
          <p:nvPr/>
        </p:nvSpPr>
        <p:spPr>
          <a:xfrm rot="10800000">
            <a:off x="10542559" y="-4150923"/>
            <a:ext cx="9822161" cy="6226137"/>
          </a:xfrm>
          <a:custGeom>
            <a:avLst/>
            <a:gdLst/>
            <a:ahLst/>
            <a:cxnLst/>
            <a:rect l="l" t="t" r="r" b="b"/>
            <a:pathLst>
              <a:path w="8474859" h="5372100" extrusionOk="0">
                <a:moveTo>
                  <a:pt x="6924189" y="0"/>
                </a:moveTo>
                <a:lnTo>
                  <a:pt x="1550670" y="0"/>
                </a:lnTo>
                <a:lnTo>
                  <a:pt x="0" y="2686050"/>
                </a:lnTo>
                <a:lnTo>
                  <a:pt x="1550670" y="5372100"/>
                </a:lnTo>
                <a:lnTo>
                  <a:pt x="6924189" y="5372100"/>
                </a:lnTo>
                <a:lnTo>
                  <a:pt x="8474859" y="2686050"/>
                </a:lnTo>
                <a:lnTo>
                  <a:pt x="6924189" y="0"/>
                </a:lnTo>
                <a:close/>
              </a:path>
            </a:pathLst>
          </a:custGeom>
          <a:solidFill>
            <a:srgbClr val="48CFAE"/>
          </a:solidFill>
          <a:ln>
            <a:noFill/>
          </a:ln>
        </p:spPr>
        <p:txBody>
          <a:bodyPr/>
          <a:lstStyle/>
          <a:p>
            <a:endParaRPr lang="en-US"/>
          </a:p>
        </p:txBody>
      </p:sp>
      <p:sp>
        <p:nvSpPr>
          <p:cNvPr id="294" name="Google Shape;294;p15"/>
          <p:cNvSpPr txBox="1"/>
          <p:nvPr/>
        </p:nvSpPr>
        <p:spPr>
          <a:xfrm>
            <a:off x="533400" y="495300"/>
            <a:ext cx="103632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Research Findings on Stigma in Relation to Education and Contact Approaches with Adolescents and Adults</a:t>
            </a:r>
            <a:endParaRPr/>
          </a:p>
        </p:txBody>
      </p:sp>
      <p:sp>
        <p:nvSpPr>
          <p:cNvPr id="295" name="Google Shape;295;p15"/>
          <p:cNvSpPr txBox="1"/>
          <p:nvPr/>
        </p:nvSpPr>
        <p:spPr>
          <a:xfrm>
            <a:off x="1009996" y="1969177"/>
            <a:ext cx="7696200" cy="68941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Adolescent findings: </a:t>
            </a:r>
            <a:endParaRPr/>
          </a:p>
          <a:p>
            <a:pPr marL="0" marR="0" lvl="0" indent="0" algn="l" rtl="0">
              <a:spcBef>
                <a:spcPts val="0"/>
              </a:spcBef>
              <a:spcAft>
                <a:spcPts val="0"/>
              </a:spcAft>
              <a:buNone/>
            </a:pPr>
            <a:endParaRPr sz="2200" b="1">
              <a:solidFill>
                <a:schemeClr val="dk1"/>
              </a:solidFill>
              <a:latin typeface="Calibri"/>
              <a:ea typeface="Calibri"/>
              <a:cs typeface="Calibri"/>
              <a:sym typeface="Calibri"/>
            </a:endParaRPr>
          </a:p>
          <a:p>
            <a:pPr marL="1028700" marR="0" lvl="1" indent="-571500" algn="l" rtl="0">
              <a:spcBef>
                <a:spcPts val="0"/>
              </a:spcBef>
              <a:spcAft>
                <a:spcPts val="0"/>
              </a:spcAft>
              <a:buClr>
                <a:schemeClr val="dk1"/>
              </a:buClr>
              <a:buSzPts val="2200"/>
              <a:buFont typeface="Arial"/>
              <a:buChar char="•"/>
            </a:pPr>
            <a:r>
              <a:rPr lang="en-US" sz="2200" b="0" i="1" u="none" strike="noStrike" cap="none">
                <a:solidFill>
                  <a:schemeClr val="dk1"/>
                </a:solidFill>
                <a:latin typeface="Calibri"/>
                <a:ea typeface="Calibri"/>
                <a:cs typeface="Calibri"/>
                <a:sym typeface="Calibri"/>
              </a:rPr>
              <a:t>“Perhaps the difference emerged because adolescents’ beliefs about mental illness are not as firmly developed as adults and adolescents therefore are more likely to be responsive to education effects.”</a:t>
            </a:r>
            <a:endParaRPr/>
          </a:p>
          <a:p>
            <a:pPr marL="457200" marR="0" lvl="1" indent="0" algn="l" rtl="0">
              <a:spcBef>
                <a:spcPts val="0"/>
              </a:spcBef>
              <a:spcAft>
                <a:spcPts val="0"/>
              </a:spcAft>
              <a:buNone/>
            </a:pPr>
            <a:endParaRPr sz="2200" b="0" i="0" u="none" strike="noStrike" cap="none">
              <a:solidFill>
                <a:schemeClr val="dk1"/>
              </a:solidFill>
              <a:latin typeface="Calibri"/>
              <a:ea typeface="Calibri"/>
              <a:cs typeface="Calibri"/>
              <a:sym typeface="Calibri"/>
            </a:endParaRPr>
          </a:p>
          <a:p>
            <a:pPr marL="1028700" marR="0" lvl="1" indent="-571500" algn="l" rtl="0">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Education vs Education w/ contact approach – education results found to have better results than education w/ contact. </a:t>
            </a:r>
            <a:endParaRPr/>
          </a:p>
          <a:p>
            <a:pPr marL="457200" marR="0" lvl="1" indent="0" algn="l" rtl="0">
              <a:spcBef>
                <a:spcPts val="0"/>
              </a:spcBef>
              <a:spcAft>
                <a:spcPts val="0"/>
              </a:spcAft>
              <a:buNone/>
            </a:pPr>
            <a:endParaRPr sz="2200" b="0" i="0" u="none" strike="noStrike" cap="none">
              <a:solidFill>
                <a:schemeClr val="dk1"/>
              </a:solidFill>
              <a:latin typeface="Calibri"/>
              <a:ea typeface="Calibri"/>
              <a:cs typeface="Calibri"/>
              <a:sym typeface="Calibri"/>
            </a:endParaRPr>
          </a:p>
          <a:p>
            <a:pPr marL="1028700" marR="0" lvl="1" indent="-571500" algn="l" rtl="0">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Education has a more significant impact on stigma reduction in youth. Mental Health Literacy worsened over time with contact and education combined compared to just education. </a:t>
            </a:r>
            <a:endParaRPr/>
          </a:p>
          <a:p>
            <a:pPr marL="457200" marR="0" lvl="1" indent="0" algn="l" rtl="0">
              <a:spcBef>
                <a:spcPts val="0"/>
              </a:spcBef>
              <a:spcAft>
                <a:spcPts val="0"/>
              </a:spcAft>
              <a:buNone/>
            </a:pPr>
            <a:endParaRPr sz="2200" b="0" i="0" u="none" strike="noStrike" cap="none">
              <a:solidFill>
                <a:schemeClr val="dk1"/>
              </a:solidFill>
              <a:latin typeface="Calibri"/>
              <a:ea typeface="Calibri"/>
              <a:cs typeface="Calibri"/>
              <a:sym typeface="Calibri"/>
            </a:endParaRPr>
          </a:p>
          <a:p>
            <a:pPr marL="1028700" marR="0" lvl="1" indent="-571500" algn="l" rtl="0">
              <a:spcBef>
                <a:spcPts val="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More research is needed in stigma reduction efforts in youth to see what measures reduce stigma over time. </a:t>
            </a:r>
            <a:endParaRPr sz="2200" b="1" i="1" u="none" strike="noStrike" cap="none">
              <a:solidFill>
                <a:schemeClr val="dk1"/>
              </a:solidFill>
              <a:latin typeface="Calibri"/>
              <a:ea typeface="Calibri"/>
              <a:cs typeface="Calibri"/>
              <a:sym typeface="Calibri"/>
            </a:endParaRPr>
          </a:p>
          <a:p>
            <a:pPr marL="1028700" marR="0" lvl="1" indent="-393700" algn="l" rtl="0">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96" name="Google Shape;296;p15"/>
          <p:cNvPicPr preferRelativeResize="0"/>
          <p:nvPr/>
        </p:nvPicPr>
        <p:blipFill rotWithShape="1">
          <a:blip r:embed="rId3">
            <a:alphaModFix/>
          </a:blip>
          <a:srcRect l="8737" r="9716"/>
          <a:stretch/>
        </p:blipFill>
        <p:spPr>
          <a:xfrm>
            <a:off x="9236598" y="2303204"/>
            <a:ext cx="8465684" cy="6806072"/>
          </a:xfrm>
          <a:prstGeom prst="rect">
            <a:avLst/>
          </a:prstGeom>
          <a:noFill/>
          <a:ln>
            <a:noFill/>
          </a:ln>
        </p:spPr>
      </p:pic>
      <p:sp>
        <p:nvSpPr>
          <p:cNvPr id="297" name="Google Shape;297;p15"/>
          <p:cNvSpPr/>
          <p:nvPr/>
        </p:nvSpPr>
        <p:spPr>
          <a:xfrm>
            <a:off x="16468012" y="8108962"/>
            <a:ext cx="2695438" cy="2334501"/>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27C9D"/>
          </a:solidFill>
          <a:ln>
            <a:noFill/>
          </a:ln>
        </p:spPr>
        <p:txBody>
          <a:bodyPr/>
          <a:lstStyle/>
          <a:p>
            <a:endParaRPr lang="en-US"/>
          </a:p>
        </p:txBody>
      </p:sp>
      <p:sp>
        <p:nvSpPr>
          <p:cNvPr id="298" name="Google Shape;298;p15"/>
          <p:cNvSpPr txBox="1"/>
          <p:nvPr/>
        </p:nvSpPr>
        <p:spPr>
          <a:xfrm>
            <a:off x="1524000" y="9638028"/>
            <a:ext cx="14782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Corrigan, P.; et al. (2012). Challenging the Public Stigma of Mental Illness: A Meta-Analysis of Outcome Studies. Washington DC: American Psychiatric Publishing</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Fretian, A.; et al. (2021). </a:t>
            </a:r>
            <a:r>
              <a:rPr lang="en-US" sz="1200" i="0">
                <a:solidFill>
                  <a:srgbClr val="020202"/>
                </a:solidFill>
                <a:latin typeface="Calibri"/>
                <a:ea typeface="Calibri"/>
                <a:cs typeface="Calibri"/>
                <a:sym typeface="Calibri"/>
              </a:rPr>
              <a:t>The Long-Term Effectiveness of Interventions Addressing Mental Health Literacy and Stigma of Mental Illness in Children and Adolescents: Systematic Review and Meta-Analysis. Germany: </a:t>
            </a:r>
            <a:r>
              <a:rPr lang="en-US" sz="1200" b="0" i="0">
                <a:solidFill>
                  <a:srgbClr val="020202"/>
                </a:solidFill>
                <a:latin typeface="Arial"/>
                <a:ea typeface="Arial"/>
                <a:cs typeface="Arial"/>
                <a:sym typeface="Arial"/>
              </a:rPr>
              <a:t>Int J Public Health</a:t>
            </a:r>
            <a:endParaRPr sz="1200" i="0">
              <a:solidFill>
                <a:srgbClr val="02020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6"/>
          <p:cNvPicPr preferRelativeResize="0"/>
          <p:nvPr/>
        </p:nvPicPr>
        <p:blipFill rotWithShape="1">
          <a:blip r:embed="rId3">
            <a:alphaModFix/>
          </a:blip>
          <a:srcRect l="16191" t="1510" r="11118"/>
          <a:stretch/>
        </p:blipFill>
        <p:spPr>
          <a:xfrm>
            <a:off x="9873495" y="2587214"/>
            <a:ext cx="7086600" cy="6401151"/>
          </a:xfrm>
          <a:prstGeom prst="rect">
            <a:avLst/>
          </a:prstGeom>
          <a:noFill/>
          <a:ln>
            <a:noFill/>
          </a:ln>
        </p:spPr>
      </p:pic>
      <p:sp>
        <p:nvSpPr>
          <p:cNvPr id="305" name="Google Shape;305;p16"/>
          <p:cNvSpPr/>
          <p:nvPr/>
        </p:nvSpPr>
        <p:spPr>
          <a:xfrm rot="10800000">
            <a:off x="-1524000" y="8284718"/>
            <a:ext cx="3480308" cy="301396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306" name="Google Shape;306;p16"/>
          <p:cNvSpPr/>
          <p:nvPr/>
        </p:nvSpPr>
        <p:spPr>
          <a:xfrm rot="10800000">
            <a:off x="10542559" y="-4150923"/>
            <a:ext cx="9822161" cy="6226137"/>
          </a:xfrm>
          <a:custGeom>
            <a:avLst/>
            <a:gdLst/>
            <a:ahLst/>
            <a:cxnLst/>
            <a:rect l="l" t="t" r="r" b="b"/>
            <a:pathLst>
              <a:path w="8474859" h="5372100" extrusionOk="0">
                <a:moveTo>
                  <a:pt x="6924189" y="0"/>
                </a:moveTo>
                <a:lnTo>
                  <a:pt x="1550670" y="0"/>
                </a:lnTo>
                <a:lnTo>
                  <a:pt x="0" y="2686050"/>
                </a:lnTo>
                <a:lnTo>
                  <a:pt x="1550670" y="5372100"/>
                </a:lnTo>
                <a:lnTo>
                  <a:pt x="6924189" y="5372100"/>
                </a:lnTo>
                <a:lnTo>
                  <a:pt x="8474859" y="2686050"/>
                </a:lnTo>
                <a:lnTo>
                  <a:pt x="6924189" y="0"/>
                </a:lnTo>
                <a:close/>
              </a:path>
            </a:pathLst>
          </a:custGeom>
          <a:solidFill>
            <a:srgbClr val="48CFAE"/>
          </a:solidFill>
          <a:ln>
            <a:noFill/>
          </a:ln>
        </p:spPr>
        <p:txBody>
          <a:bodyPr/>
          <a:lstStyle/>
          <a:p>
            <a:endParaRPr lang="en-US"/>
          </a:p>
        </p:txBody>
      </p:sp>
      <p:sp>
        <p:nvSpPr>
          <p:cNvPr id="307" name="Google Shape;307;p16"/>
          <p:cNvSpPr/>
          <p:nvPr/>
        </p:nvSpPr>
        <p:spPr>
          <a:xfrm>
            <a:off x="16468012" y="8108962"/>
            <a:ext cx="2695438" cy="2334501"/>
          </a:xfrm>
          <a:custGeom>
            <a:avLst/>
            <a:gdLst/>
            <a:ahLst/>
            <a:cxnLst/>
            <a:rect l="l" t="t" r="r" b="b"/>
            <a:pathLst>
              <a:path w="6202680" h="5372100" extrusionOk="0">
                <a:moveTo>
                  <a:pt x="4652010" y="0"/>
                </a:moveTo>
                <a:lnTo>
                  <a:pt x="1550670" y="0"/>
                </a:lnTo>
                <a:lnTo>
                  <a:pt x="0" y="2686050"/>
                </a:lnTo>
                <a:lnTo>
                  <a:pt x="1550670" y="5372100"/>
                </a:lnTo>
                <a:lnTo>
                  <a:pt x="4652010" y="5372100"/>
                </a:lnTo>
                <a:lnTo>
                  <a:pt x="6202680" y="2686050"/>
                </a:lnTo>
                <a:lnTo>
                  <a:pt x="4652010" y="0"/>
                </a:lnTo>
                <a:close/>
              </a:path>
            </a:pathLst>
          </a:custGeom>
          <a:solidFill>
            <a:srgbClr val="227C9D"/>
          </a:solidFill>
          <a:ln>
            <a:noFill/>
          </a:ln>
        </p:spPr>
        <p:txBody>
          <a:bodyPr/>
          <a:lstStyle/>
          <a:p>
            <a:endParaRPr lang="en-US"/>
          </a:p>
        </p:txBody>
      </p:sp>
      <p:sp>
        <p:nvSpPr>
          <p:cNvPr id="308" name="Google Shape;308;p16"/>
          <p:cNvSpPr txBox="1"/>
          <p:nvPr/>
        </p:nvSpPr>
        <p:spPr>
          <a:xfrm>
            <a:off x="533400" y="495300"/>
            <a:ext cx="1028699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Research Findings on Stigma in Relation to Education and Contact Approaches with Adolescents and Adults</a:t>
            </a:r>
            <a:endParaRPr/>
          </a:p>
        </p:txBody>
      </p:sp>
      <p:sp>
        <p:nvSpPr>
          <p:cNvPr id="309" name="Google Shape;309;p16"/>
          <p:cNvSpPr txBox="1"/>
          <p:nvPr/>
        </p:nvSpPr>
        <p:spPr>
          <a:xfrm>
            <a:off x="938153" y="2075215"/>
            <a:ext cx="8472353" cy="65556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Adult findings:</a:t>
            </a:r>
            <a:endParaRPr/>
          </a:p>
          <a:p>
            <a:pPr marL="0" marR="0" lvl="0" indent="0" algn="l" rtl="0">
              <a:spcBef>
                <a:spcPts val="0"/>
              </a:spcBef>
              <a:spcAft>
                <a:spcPts val="0"/>
              </a:spcAft>
              <a:buNone/>
            </a:pPr>
            <a:endParaRPr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a:p>
            <a:pPr marL="571500" marR="0" lvl="0" indent="-5715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From the National Library of Medicine: </a:t>
            </a:r>
            <a:endParaRPr/>
          </a:p>
          <a:p>
            <a:pPr marL="0" marR="0" lvl="0" indent="0" algn="l" rtl="0">
              <a:spcBef>
                <a:spcPts val="0"/>
              </a:spcBef>
              <a:spcAft>
                <a:spcPts val="0"/>
              </a:spcAft>
              <a:buNone/>
            </a:pPr>
            <a:r>
              <a:rPr lang="en-US" sz="3200" i="1">
                <a:solidFill>
                  <a:schemeClr val="dk1"/>
                </a:solidFill>
                <a:latin typeface="Calibri"/>
                <a:ea typeface="Calibri"/>
                <a:cs typeface="Calibri"/>
                <a:sym typeface="Calibri"/>
              </a:rPr>
              <a:t>	“the contact approach is the most 	effective”</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571500" marR="0" lvl="0" indent="-5715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Found that 1:1 contact was the most effective at reducing stigma than a group listening to a person’s mental health recovery journey – in person was more effective than video taped</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1028700" marR="0" lvl="1" indent="-393700" algn="l" rtl="0">
              <a:spcBef>
                <a:spcPts val="0"/>
              </a:spcBef>
              <a:spcAft>
                <a:spcPts val="0"/>
              </a:spcAft>
              <a:buClr>
                <a:schemeClr val="dk1"/>
              </a:buClr>
              <a:buSzPts val="2800"/>
              <a:buFont typeface="Arial"/>
              <a:buNone/>
            </a:pPr>
            <a:endParaRPr sz="2800" b="1"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310" name="Google Shape;310;p16"/>
          <p:cNvSpPr txBox="1"/>
          <p:nvPr/>
        </p:nvSpPr>
        <p:spPr>
          <a:xfrm>
            <a:off x="1956309" y="9866524"/>
            <a:ext cx="1419809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Shahwan, S.; et al. (2022)</a:t>
            </a:r>
            <a:r>
              <a:rPr lang="en-US" sz="1200" b="0" i="0">
                <a:solidFill>
                  <a:srgbClr val="000000"/>
                </a:solidFill>
                <a:latin typeface="Cambria"/>
                <a:ea typeface="Cambria"/>
                <a:cs typeface="Cambria"/>
                <a:sym typeface="Cambria"/>
              </a:rPr>
              <a:t> </a:t>
            </a:r>
            <a:r>
              <a:rPr lang="en-US" sz="1200" b="0" i="0">
                <a:solidFill>
                  <a:srgbClr val="000000"/>
                </a:solidFill>
                <a:latin typeface="Calibri"/>
                <a:ea typeface="Calibri"/>
                <a:cs typeface="Calibri"/>
                <a:sym typeface="Calibri"/>
              </a:rPr>
              <a:t>Strategies to Reduce Mental Illness Stigma: Perspectives of People with Lived Experience and Caregivers. Int J Environ Res Public Health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7"/>
          <p:cNvSpPr/>
          <p:nvPr/>
        </p:nvSpPr>
        <p:spPr>
          <a:xfrm>
            <a:off x="15182882" y="-2253893"/>
            <a:ext cx="6210236" cy="537809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17" name="Google Shape;317;p17"/>
          <p:cNvSpPr/>
          <p:nvPr/>
        </p:nvSpPr>
        <p:spPr>
          <a:xfrm>
            <a:off x="13887031" y="366987"/>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graphicFrame>
        <p:nvGraphicFramePr>
          <p:cNvPr id="318" name="Google Shape;318;p17"/>
          <p:cNvGraphicFramePr/>
          <p:nvPr/>
        </p:nvGraphicFramePr>
        <p:xfrm>
          <a:off x="1028700" y="3096559"/>
          <a:ext cx="16230600" cy="7221030"/>
        </p:xfrm>
        <a:graphic>
          <a:graphicData uri="http://schemas.openxmlformats.org/drawingml/2006/table">
            <a:tbl>
              <a:tblPr>
                <a:noFill/>
                <a:tableStyleId>{2ADDF44B-1F7C-4AD0-B993-97E45BBE51C8}</a:tableStyleId>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509025">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Maintain recovery perspective on a daily basis-  proactively seek out stories.</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Reinforce &amp; support resilience &amp; recovery in others.</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509025">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Create curiosity - be prepared to speak up when you see stigma.</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tc>
                  <a:txBody>
                    <a:bodyPr/>
                    <a:lstStyle/>
                    <a:p>
                      <a:pPr marL="0" marR="0" lvl="0" indent="0" algn="ctr" rtl="0">
                        <a:lnSpc>
                          <a:spcPct val="139962"/>
                        </a:lnSpc>
                        <a:spcBef>
                          <a:spcPts val="0"/>
                        </a:spcBef>
                        <a:spcAft>
                          <a:spcPts val="0"/>
                        </a:spcAft>
                        <a:buNone/>
                      </a:pPr>
                      <a:r>
                        <a:rPr lang="en-US" sz="2700" u="none" strike="noStrike" cap="none">
                          <a:solidFill>
                            <a:srgbClr val="545454"/>
                          </a:solidFill>
                          <a:latin typeface="DM Sans"/>
                          <a:ea typeface="DM Sans"/>
                          <a:cs typeface="DM Sans"/>
                          <a:sym typeface="DM Sans"/>
                        </a:rPr>
                        <a:t>Consider the story you can tell about recovery.</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509025">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Bring the conversation to your community.</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Be a safe and supportive person when someone needs it.</a:t>
                      </a: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486025">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Challenge your own stigmatizing beliefs you may hold about those who experience  a mental health conversation.</a:t>
                      </a:r>
                      <a:endParaRPr sz="1100" u="none" strike="noStrike" cap="none"/>
                    </a:p>
                    <a:p>
                      <a:pPr marL="0" marR="0" lvl="0" indent="0" algn="ctr" rtl="0">
                        <a:lnSpc>
                          <a:spcPct val="356272"/>
                        </a:lnSpc>
                        <a:spcBef>
                          <a:spcPts val="0"/>
                        </a:spcBef>
                        <a:spcAft>
                          <a:spcPts val="0"/>
                        </a:spcAft>
                        <a:buNone/>
                      </a:pP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tc>
                  <a:txBody>
                    <a:bodyPr/>
                    <a:lstStyle/>
                    <a:p>
                      <a:pPr marL="0" marR="0" lvl="0" indent="0" algn="ctr" rtl="0">
                        <a:lnSpc>
                          <a:spcPct val="140014"/>
                        </a:lnSpc>
                        <a:spcBef>
                          <a:spcPts val="0"/>
                        </a:spcBef>
                        <a:spcAft>
                          <a:spcPts val="0"/>
                        </a:spcAft>
                        <a:buNone/>
                      </a:pPr>
                      <a:r>
                        <a:rPr lang="en-US" sz="2799" u="none" strike="noStrike" cap="none">
                          <a:solidFill>
                            <a:srgbClr val="545454"/>
                          </a:solidFill>
                          <a:latin typeface="DM Sans"/>
                          <a:ea typeface="DM Sans"/>
                          <a:cs typeface="DM Sans"/>
                          <a:sym typeface="DM Sans"/>
                        </a:rPr>
                        <a:t>Tend to your own wellbeing.</a:t>
                      </a:r>
                      <a:endParaRPr sz="1100" u="none" strike="noStrike" cap="none"/>
                    </a:p>
                    <a:p>
                      <a:pPr marL="0" marR="0" lvl="0" indent="0" algn="ctr" rtl="0">
                        <a:lnSpc>
                          <a:spcPct val="356272"/>
                        </a:lnSpc>
                        <a:spcBef>
                          <a:spcPts val="0"/>
                        </a:spcBef>
                        <a:spcAft>
                          <a:spcPts val="0"/>
                        </a:spcAft>
                        <a:buNone/>
                      </a:pPr>
                      <a:endParaRPr sz="1100" u="none" strike="noStrike" cap="none"/>
                    </a:p>
                  </a:txBody>
                  <a:tcPr marL="190500" marR="190500" marT="190500" marB="190500" anchor="ctr">
                    <a:lnL w="9525" cap="flat" cmpd="sng">
                      <a:solidFill>
                        <a:srgbClr val="FE6D73"/>
                      </a:solidFill>
                      <a:prstDash val="solid"/>
                      <a:round/>
                      <a:headEnd type="none" w="sm" len="sm"/>
                      <a:tailEnd type="none" w="sm" len="sm"/>
                    </a:lnL>
                    <a:lnR w="9525" cap="flat" cmpd="sng">
                      <a:solidFill>
                        <a:srgbClr val="FE6D73"/>
                      </a:solidFill>
                      <a:prstDash val="solid"/>
                      <a:round/>
                      <a:headEnd type="none" w="sm" len="sm"/>
                      <a:tailEnd type="none" w="sm" len="sm"/>
                    </a:lnR>
                    <a:lnT w="9525" cap="flat" cmpd="sng">
                      <a:solidFill>
                        <a:srgbClr val="FE6D73"/>
                      </a:solidFill>
                      <a:prstDash val="solid"/>
                      <a:round/>
                      <a:headEnd type="none" w="sm" len="sm"/>
                      <a:tailEnd type="none" w="sm" len="sm"/>
                    </a:lnT>
                    <a:lnB w="9525" cap="flat" cmpd="sng">
                      <a:solidFill>
                        <a:srgbClr val="FE6D7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319" name="Google Shape;319;p17"/>
          <p:cNvSpPr/>
          <p:nvPr/>
        </p:nvSpPr>
        <p:spPr>
          <a:xfrm>
            <a:off x="-1752600" y="8290357"/>
            <a:ext cx="4201515" cy="3638531"/>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320" name="Google Shape;320;p17"/>
          <p:cNvSpPr txBox="1"/>
          <p:nvPr/>
        </p:nvSpPr>
        <p:spPr>
          <a:xfrm>
            <a:off x="1028700" y="904875"/>
            <a:ext cx="10934700" cy="1821011"/>
          </a:xfrm>
          <a:prstGeom prst="rect">
            <a:avLst/>
          </a:prstGeom>
          <a:noFill/>
          <a:ln>
            <a:noFill/>
          </a:ln>
        </p:spPr>
        <p:txBody>
          <a:bodyPr spcFirstLastPara="1" wrap="square" lIns="0" tIns="0" rIns="0" bIns="0" anchor="t" anchorCtr="0">
            <a:spAutoFit/>
          </a:bodyPr>
          <a:lstStyle/>
          <a:p>
            <a:pPr marL="0" marR="0" lvl="0" indent="0" algn="l" rtl="0">
              <a:lnSpc>
                <a:spcPct val="119993"/>
              </a:lnSpc>
              <a:spcBef>
                <a:spcPts val="0"/>
              </a:spcBef>
              <a:spcAft>
                <a:spcPts val="0"/>
              </a:spcAft>
              <a:buNone/>
            </a:pPr>
            <a:r>
              <a:rPr lang="en-US" sz="5922">
                <a:solidFill>
                  <a:srgbClr val="545454"/>
                </a:solidFill>
                <a:latin typeface="Arial"/>
                <a:ea typeface="Arial"/>
                <a:cs typeface="Arial"/>
                <a:sym typeface="Arial"/>
              </a:rPr>
              <a:t>WHAT CAN YOU DO TODAY TO REDUCE STIGMA?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cxnSp>
        <p:nvCxnSpPr>
          <p:cNvPr id="326" name="Google Shape;326;p18"/>
          <p:cNvCxnSpPr/>
          <p:nvPr/>
        </p:nvCxnSpPr>
        <p:spPr>
          <a:xfrm>
            <a:off x="1268572" y="9071641"/>
            <a:ext cx="17019428" cy="0"/>
          </a:xfrm>
          <a:prstGeom prst="straightConnector1">
            <a:avLst/>
          </a:prstGeom>
          <a:noFill/>
          <a:ln w="19050" cap="rnd" cmpd="sng">
            <a:solidFill>
              <a:srgbClr val="227C9D"/>
            </a:solidFill>
            <a:prstDash val="solid"/>
            <a:round/>
            <a:headEnd type="none" w="sm" len="sm"/>
            <a:tailEnd type="none" w="sm" len="sm"/>
          </a:ln>
        </p:spPr>
      </p:cxnSp>
      <p:grpSp>
        <p:nvGrpSpPr>
          <p:cNvPr id="327" name="Google Shape;327;p18"/>
          <p:cNvGrpSpPr/>
          <p:nvPr/>
        </p:nvGrpSpPr>
        <p:grpSpPr>
          <a:xfrm>
            <a:off x="1028700" y="3655743"/>
            <a:ext cx="3364925" cy="4350866"/>
            <a:chOff x="0" y="-230977"/>
            <a:chExt cx="4486566" cy="5801154"/>
          </a:xfrm>
        </p:grpSpPr>
        <p:sp>
          <p:nvSpPr>
            <p:cNvPr id="328" name="Google Shape;328;p18"/>
            <p:cNvSpPr txBox="1"/>
            <p:nvPr/>
          </p:nvSpPr>
          <p:spPr>
            <a:xfrm>
              <a:off x="0" y="-230977"/>
              <a:ext cx="4486566" cy="1524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dirty="0">
                  <a:solidFill>
                    <a:srgbClr val="545454"/>
                  </a:solidFill>
                  <a:latin typeface="Arial"/>
                  <a:ea typeface="Arial"/>
                  <a:cs typeface="Arial"/>
                  <a:sym typeface="Arial"/>
                </a:rPr>
                <a:t>COMPASSION RESILIENCE </a:t>
              </a:r>
              <a:endParaRPr dirty="0"/>
            </a:p>
          </p:txBody>
        </p:sp>
        <p:sp>
          <p:nvSpPr>
            <p:cNvPr id="329" name="Google Shape;329;p18"/>
            <p:cNvSpPr txBox="1"/>
            <p:nvPr/>
          </p:nvSpPr>
          <p:spPr>
            <a:xfrm>
              <a:off x="0" y="1293023"/>
              <a:ext cx="4486566" cy="4277154"/>
            </a:xfrm>
            <a:prstGeom prst="rect">
              <a:avLst/>
            </a:prstGeom>
            <a:noFill/>
            <a:ln>
              <a:noFill/>
            </a:ln>
          </p:spPr>
          <p:txBody>
            <a:bodyPr spcFirstLastPara="1" wrap="square" lIns="0" tIns="0" rIns="0" bIns="0" anchor="t" anchorCtr="0">
              <a:spAutoFit/>
            </a:bodyPr>
            <a:lstStyle/>
            <a:p>
              <a:pPr marL="0" marR="0" lvl="0" indent="0" algn="l" rtl="0">
                <a:lnSpc>
                  <a:spcPct val="155555"/>
                </a:lnSpc>
                <a:spcBef>
                  <a:spcPts val="0"/>
                </a:spcBef>
                <a:spcAft>
                  <a:spcPts val="0"/>
                </a:spcAft>
                <a:buNone/>
              </a:pPr>
              <a:r>
                <a:rPr lang="en-US" sz="1800">
                  <a:solidFill>
                    <a:srgbClr val="545454"/>
                  </a:solidFill>
                  <a:latin typeface="DM Sans"/>
                  <a:ea typeface="DM Sans"/>
                  <a:cs typeface="DM Sans"/>
                  <a:sym typeface="DM Sans"/>
                </a:rPr>
                <a:t>The Compassion Resilience Toolkits provide support and resources to help organizations, teams, and caregivers build and maintain a culture of well-being and compassion. There are three available toolkits: Schools, Health and Human Services, and Parent and Caregiver.</a:t>
              </a:r>
              <a:endParaRPr/>
            </a:p>
          </p:txBody>
        </p:sp>
      </p:grpSp>
      <p:grpSp>
        <p:nvGrpSpPr>
          <p:cNvPr id="330" name="Google Shape;330;p18"/>
          <p:cNvGrpSpPr/>
          <p:nvPr/>
        </p:nvGrpSpPr>
        <p:grpSpPr>
          <a:xfrm>
            <a:off x="5317258" y="4043288"/>
            <a:ext cx="3521942" cy="4714371"/>
            <a:chOff x="0" y="-525905"/>
            <a:chExt cx="4695922" cy="6285826"/>
          </a:xfrm>
        </p:grpSpPr>
        <p:sp>
          <p:nvSpPr>
            <p:cNvPr id="331" name="Google Shape;331;p18"/>
            <p:cNvSpPr txBox="1"/>
            <p:nvPr/>
          </p:nvSpPr>
          <p:spPr>
            <a:xfrm>
              <a:off x="0" y="-525905"/>
              <a:ext cx="4486566" cy="80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545454"/>
                  </a:solidFill>
                  <a:latin typeface="Arial"/>
                  <a:ea typeface="Arial"/>
                  <a:cs typeface="Arial"/>
                  <a:sym typeface="Arial"/>
                </a:rPr>
                <a:t>UP TO ME </a:t>
              </a:r>
              <a:endParaRPr/>
            </a:p>
          </p:txBody>
        </p:sp>
        <p:sp>
          <p:nvSpPr>
            <p:cNvPr id="332" name="Google Shape;332;p18"/>
            <p:cNvSpPr txBox="1"/>
            <p:nvPr/>
          </p:nvSpPr>
          <p:spPr>
            <a:xfrm>
              <a:off x="0" y="516692"/>
              <a:ext cx="4695922" cy="5243229"/>
            </a:xfrm>
            <a:prstGeom prst="rect">
              <a:avLst/>
            </a:prstGeom>
            <a:noFill/>
            <a:ln>
              <a:noFill/>
            </a:ln>
          </p:spPr>
          <p:txBody>
            <a:bodyPr spcFirstLastPara="1" wrap="square" lIns="0" tIns="0" rIns="0" bIns="0" anchor="t" anchorCtr="0">
              <a:spAutoFit/>
            </a:bodyPr>
            <a:lstStyle/>
            <a:p>
              <a:pPr marL="0" marR="0" lvl="0" indent="0" algn="l" rtl="0">
                <a:lnSpc>
                  <a:spcPct val="141794"/>
                </a:lnSpc>
                <a:spcBef>
                  <a:spcPts val="0"/>
                </a:spcBef>
                <a:spcAft>
                  <a:spcPts val="0"/>
                </a:spcAft>
                <a:buNone/>
              </a:pPr>
              <a:r>
                <a:rPr lang="en-US" sz="1950" dirty="0">
                  <a:solidFill>
                    <a:srgbClr val="545454"/>
                  </a:solidFill>
                  <a:latin typeface="DM Sans"/>
                  <a:ea typeface="DM Sans"/>
                  <a:cs typeface="DM Sans"/>
                  <a:sym typeface="DM Sans"/>
                </a:rPr>
                <a:t>The Up to Me curriculum helps people make choices on whether and how they share about mental health and other conditions. There are four available curriculums: Up to Me (Adult), Up to Me (Teens),  Up to Us (Family), Up to Me - Tourette. </a:t>
              </a:r>
              <a:endParaRPr dirty="0"/>
            </a:p>
            <a:p>
              <a:pPr marL="0" marR="0" lvl="0" indent="0" algn="l" rtl="0">
                <a:lnSpc>
                  <a:spcPct val="140000"/>
                </a:lnSpc>
                <a:spcBef>
                  <a:spcPts val="0"/>
                </a:spcBef>
                <a:spcAft>
                  <a:spcPts val="0"/>
                </a:spcAft>
                <a:buNone/>
              </a:pPr>
              <a:endParaRPr sz="1975" dirty="0">
                <a:solidFill>
                  <a:srgbClr val="545454"/>
                </a:solidFill>
                <a:latin typeface="DM Sans"/>
                <a:ea typeface="DM Sans"/>
                <a:cs typeface="DM Sans"/>
                <a:sym typeface="DM Sans"/>
              </a:endParaRPr>
            </a:p>
            <a:p>
              <a:pPr marL="0" marR="0" lvl="0" indent="0" algn="l" rtl="0">
                <a:lnSpc>
                  <a:spcPct val="140000"/>
                </a:lnSpc>
                <a:spcBef>
                  <a:spcPts val="0"/>
                </a:spcBef>
                <a:spcAft>
                  <a:spcPts val="0"/>
                </a:spcAft>
                <a:buNone/>
              </a:pPr>
              <a:endParaRPr sz="1975" dirty="0">
                <a:solidFill>
                  <a:srgbClr val="545454"/>
                </a:solidFill>
                <a:latin typeface="DM Sans"/>
                <a:ea typeface="DM Sans"/>
                <a:cs typeface="DM Sans"/>
                <a:sym typeface="DM Sans"/>
              </a:endParaRPr>
            </a:p>
          </p:txBody>
        </p:sp>
      </p:grpSp>
      <p:grpSp>
        <p:nvGrpSpPr>
          <p:cNvPr id="333" name="Google Shape;333;p18"/>
          <p:cNvGrpSpPr/>
          <p:nvPr/>
        </p:nvGrpSpPr>
        <p:grpSpPr>
          <a:xfrm>
            <a:off x="13894375" y="3962102"/>
            <a:ext cx="3364925" cy="3667453"/>
            <a:chOff x="0" y="-76200"/>
            <a:chExt cx="4486566" cy="4889938"/>
          </a:xfrm>
        </p:grpSpPr>
        <p:sp>
          <p:nvSpPr>
            <p:cNvPr id="334" name="Google Shape;334;p18"/>
            <p:cNvSpPr txBox="1"/>
            <p:nvPr/>
          </p:nvSpPr>
          <p:spPr>
            <a:xfrm>
              <a:off x="0" y="-76200"/>
              <a:ext cx="4486566" cy="80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545454"/>
                  </a:solidFill>
                  <a:latin typeface="Arial"/>
                  <a:ea typeface="Arial"/>
                  <a:cs typeface="Arial"/>
                  <a:sym typeface="Arial"/>
                </a:rPr>
                <a:t>SAFE PERSON</a:t>
              </a:r>
              <a:endParaRPr/>
            </a:p>
          </p:txBody>
        </p:sp>
        <p:sp>
          <p:nvSpPr>
            <p:cNvPr id="335" name="Google Shape;335;p18"/>
            <p:cNvSpPr txBox="1"/>
            <p:nvPr/>
          </p:nvSpPr>
          <p:spPr>
            <a:xfrm>
              <a:off x="0" y="1074646"/>
              <a:ext cx="4486566" cy="37390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545454"/>
                  </a:solidFill>
                  <a:latin typeface="DM Sans"/>
                  <a:ea typeface="DM Sans"/>
                  <a:cs typeface="DM Sans"/>
                  <a:sym typeface="DM Sans"/>
                </a:rPr>
                <a:t>Displaying the Safe Person Decal indicates your desire to be a safe person for others. In doing so, you promise to listen and support by observing the Safe Person Decal 7 Promises.</a:t>
              </a:r>
              <a:endParaRPr/>
            </a:p>
          </p:txBody>
        </p:sp>
      </p:grpSp>
      <p:grpSp>
        <p:nvGrpSpPr>
          <p:cNvPr id="336" name="Google Shape;336;p18"/>
          <p:cNvGrpSpPr/>
          <p:nvPr/>
        </p:nvGrpSpPr>
        <p:grpSpPr>
          <a:xfrm>
            <a:off x="9605817" y="3962102"/>
            <a:ext cx="3364925" cy="3667453"/>
            <a:chOff x="0" y="-76200"/>
            <a:chExt cx="4486566" cy="4889938"/>
          </a:xfrm>
        </p:grpSpPr>
        <p:sp>
          <p:nvSpPr>
            <p:cNvPr id="337" name="Google Shape;337;p18"/>
            <p:cNvSpPr txBox="1"/>
            <p:nvPr/>
          </p:nvSpPr>
          <p:spPr>
            <a:xfrm>
              <a:off x="0" y="-76200"/>
              <a:ext cx="4486566" cy="800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a:solidFill>
                    <a:srgbClr val="545454"/>
                  </a:solidFill>
                  <a:latin typeface="Arial"/>
                  <a:ea typeface="Arial"/>
                  <a:cs typeface="Arial"/>
                  <a:sym typeface="Arial"/>
                </a:rPr>
                <a:t>STIGMA 101 </a:t>
              </a:r>
              <a:endParaRPr/>
            </a:p>
          </p:txBody>
        </p:sp>
        <p:sp>
          <p:nvSpPr>
            <p:cNvPr id="338" name="Google Shape;338;p18"/>
            <p:cNvSpPr txBox="1"/>
            <p:nvPr/>
          </p:nvSpPr>
          <p:spPr>
            <a:xfrm>
              <a:off x="0" y="1074646"/>
              <a:ext cx="4486566" cy="37390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545454"/>
                  </a:solidFill>
                  <a:latin typeface="DM Sans"/>
                  <a:ea typeface="DM Sans"/>
                  <a:cs typeface="DM Sans"/>
                  <a:sym typeface="DM Sans"/>
                </a:rPr>
                <a:t>This presentation and facilitated discussion is a great place to start for any group looking to increase inclusion, support and hope for people living with mental health and substance use challenges.</a:t>
              </a:r>
              <a:endParaRPr/>
            </a:p>
          </p:txBody>
        </p:sp>
      </p:grpSp>
      <p:sp>
        <p:nvSpPr>
          <p:cNvPr id="339" name="Google Shape;339;p18"/>
          <p:cNvSpPr/>
          <p:nvPr/>
        </p:nvSpPr>
        <p:spPr>
          <a:xfrm>
            <a:off x="1031805" y="8907012"/>
            <a:ext cx="380203" cy="329258"/>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40" name="Google Shape;340;p18"/>
          <p:cNvSpPr/>
          <p:nvPr/>
        </p:nvSpPr>
        <p:spPr>
          <a:xfrm>
            <a:off x="5317258" y="8907012"/>
            <a:ext cx="380203" cy="329258"/>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41" name="Google Shape;341;p18"/>
          <p:cNvSpPr/>
          <p:nvPr/>
        </p:nvSpPr>
        <p:spPr>
          <a:xfrm>
            <a:off x="9605817" y="8926062"/>
            <a:ext cx="380203" cy="329258"/>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42" name="Google Shape;342;p18"/>
          <p:cNvSpPr/>
          <p:nvPr/>
        </p:nvSpPr>
        <p:spPr>
          <a:xfrm>
            <a:off x="13894375" y="8907012"/>
            <a:ext cx="380203" cy="329258"/>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43" name="Google Shape;343;p18"/>
          <p:cNvSpPr/>
          <p:nvPr/>
        </p:nvSpPr>
        <p:spPr>
          <a:xfrm>
            <a:off x="13660090" y="-135282"/>
            <a:ext cx="4201515" cy="3638531"/>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344" name="Google Shape;344;p18"/>
          <p:cNvSpPr/>
          <p:nvPr/>
        </p:nvSpPr>
        <p:spPr>
          <a:xfrm>
            <a:off x="13243939" y="-956153"/>
            <a:ext cx="2481390" cy="2148895"/>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345" name="Google Shape;345;p18"/>
          <p:cNvSpPr/>
          <p:nvPr/>
        </p:nvSpPr>
        <p:spPr>
          <a:xfrm>
            <a:off x="497402" y="168789"/>
            <a:ext cx="6238424" cy="3129644"/>
          </a:xfrm>
          <a:custGeom>
            <a:avLst/>
            <a:gdLst/>
            <a:ahLst/>
            <a:cxnLst/>
            <a:rect l="l" t="t" r="r" b="b"/>
            <a:pathLst>
              <a:path w="6238424" h="3129644" extrusionOk="0">
                <a:moveTo>
                  <a:pt x="0" y="0"/>
                </a:moveTo>
                <a:lnTo>
                  <a:pt x="6238424" y="0"/>
                </a:lnTo>
                <a:lnTo>
                  <a:pt x="6238424" y="3129644"/>
                </a:lnTo>
                <a:lnTo>
                  <a:pt x="0" y="3129644"/>
                </a:lnTo>
                <a:lnTo>
                  <a:pt x="0" y="0"/>
                </a:lnTo>
                <a:close/>
              </a:path>
            </a:pathLst>
          </a:custGeom>
          <a:blipFill rotWithShape="1">
            <a:blip r:embed="rId3">
              <a:alphaModFix/>
            </a:blip>
            <a:stretch>
              <a:fillRect/>
            </a:stretch>
          </a:blipFill>
          <a:ln>
            <a:noFill/>
          </a:ln>
        </p:spPr>
        <p:txBody>
          <a:bodyPr/>
          <a:lstStyle/>
          <a:p>
            <a:endParaRPr lang="en-US"/>
          </a:p>
        </p:txBody>
      </p:sp>
      <p:sp>
        <p:nvSpPr>
          <p:cNvPr id="346" name="Google Shape;346;p18"/>
          <p:cNvSpPr/>
          <p:nvPr/>
        </p:nvSpPr>
        <p:spPr>
          <a:xfrm>
            <a:off x="16606976" y="1959197"/>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347" name="Google Shape;347;p18"/>
          <p:cNvSpPr txBox="1"/>
          <p:nvPr/>
        </p:nvSpPr>
        <p:spPr>
          <a:xfrm>
            <a:off x="13473281" y="9548501"/>
            <a:ext cx="45751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www.eliminatestigma.org</a:t>
            </a:r>
            <a:endParaRPr sz="32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 name="Picture 2" descr="A group of people holding hands">
            <a:extLst>
              <a:ext uri="{FF2B5EF4-FFF2-40B4-BE49-F238E27FC236}">
                <a16:creationId xmlns:a16="http://schemas.microsoft.com/office/drawing/2014/main" id="{1EB84E33-E864-FB80-591B-C6D5128B0035}"/>
              </a:ext>
            </a:extLst>
          </p:cNvPr>
          <p:cNvPicPr>
            <a:picLocks noChangeAspect="1"/>
          </p:cNvPicPr>
          <p:nvPr/>
        </p:nvPicPr>
        <p:blipFill rotWithShape="1">
          <a:blip r:embed="rId3"/>
          <a:srcRect b="50000"/>
          <a:stretch/>
        </p:blipFill>
        <p:spPr>
          <a:xfrm>
            <a:off x="6555565" y="1371237"/>
            <a:ext cx="10322733" cy="6512509"/>
          </a:xfrm>
          <a:prstGeom prst="rect">
            <a:avLst/>
          </a:prstGeom>
        </p:spPr>
      </p:pic>
      <p:sp>
        <p:nvSpPr>
          <p:cNvPr id="353" name="Google Shape;353;p19"/>
          <p:cNvSpPr txBox="1"/>
          <p:nvPr/>
        </p:nvSpPr>
        <p:spPr>
          <a:xfrm>
            <a:off x="502502" y="898472"/>
            <a:ext cx="5225825" cy="864852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4000" b="1" dirty="0">
                <a:solidFill>
                  <a:schemeClr val="dk1"/>
                </a:solidFill>
                <a:latin typeface="Calibri"/>
                <a:ea typeface="Calibri"/>
                <a:cs typeface="Calibri"/>
                <a:sym typeface="Calibri"/>
              </a:rPr>
              <a:t>WISE Initiative for Stigma Elimination</a:t>
            </a:r>
            <a:endParaRPr dirty="0"/>
          </a:p>
          <a:p>
            <a:pPr marL="0" marR="0" lvl="0" indent="0" algn="l" rtl="0">
              <a:spcBef>
                <a:spcPts val="0"/>
              </a:spcBef>
              <a:spcAft>
                <a:spcPts val="0"/>
              </a:spcAft>
              <a:buNone/>
            </a:pPr>
            <a:r>
              <a:rPr lang="en-US" sz="4000" dirty="0">
                <a:solidFill>
                  <a:schemeClr val="dk1"/>
                </a:solidFill>
                <a:latin typeface="Calibri"/>
                <a:ea typeface="Calibri"/>
                <a:cs typeface="Calibri"/>
                <a:sym typeface="Calibri"/>
              </a:rPr>
              <a:t>Hosts free quarterly virtual meetings to explore different topics related to mental health and substance use disorders through the lens of reducing stigma. To view upcoming meetings, speakers, topics and to sign up for the newsletter visit </a:t>
            </a:r>
            <a:r>
              <a:rPr lang="en-US" sz="36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www.eliminatestigma.org</a:t>
            </a:r>
            <a:r>
              <a:rPr lang="en-US" sz="3600" dirty="0">
                <a:solidFill>
                  <a:schemeClr val="dk1"/>
                </a:solidFill>
                <a:latin typeface="Calibri"/>
                <a:ea typeface="Calibri"/>
                <a:cs typeface="Calibri"/>
                <a:sym typeface="Calibri"/>
              </a:rPr>
              <a:t>. </a:t>
            </a:r>
            <a:endParaRPr sz="3600" dirty="0">
              <a:solidFill>
                <a:schemeClr val="dk1"/>
              </a:solidFill>
              <a:latin typeface="Calibri"/>
              <a:ea typeface="Calibri"/>
              <a:cs typeface="Calibri"/>
              <a:sym typeface="Calibri"/>
            </a:endParaRPr>
          </a:p>
        </p:txBody>
      </p:sp>
      <p:pic>
        <p:nvPicPr>
          <p:cNvPr id="355" name="Google Shape;355;p19"/>
          <p:cNvPicPr preferRelativeResize="0"/>
          <p:nvPr/>
        </p:nvPicPr>
        <p:blipFill rotWithShape="1">
          <a:blip r:embed="rId5">
            <a:alphaModFix/>
          </a:blip>
          <a:srcRect/>
          <a:stretch/>
        </p:blipFill>
        <p:spPr>
          <a:xfrm>
            <a:off x="16712047" y="-603544"/>
            <a:ext cx="3151905" cy="2731245"/>
          </a:xfrm>
          <a:prstGeom prst="rect">
            <a:avLst/>
          </a:prstGeom>
          <a:noFill/>
          <a:ln>
            <a:noFill/>
          </a:ln>
        </p:spPr>
      </p:pic>
      <p:pic>
        <p:nvPicPr>
          <p:cNvPr id="356" name="Google Shape;356;p19"/>
          <p:cNvPicPr preferRelativeResize="0"/>
          <p:nvPr/>
        </p:nvPicPr>
        <p:blipFill rotWithShape="1">
          <a:blip r:embed="rId6">
            <a:alphaModFix/>
          </a:blip>
          <a:srcRect/>
          <a:stretch/>
        </p:blipFill>
        <p:spPr>
          <a:xfrm>
            <a:off x="15279824" y="-603544"/>
            <a:ext cx="2505673" cy="2133785"/>
          </a:xfrm>
          <a:prstGeom prst="rect">
            <a:avLst/>
          </a:prstGeom>
          <a:noFill/>
          <a:ln>
            <a:noFill/>
          </a:ln>
        </p:spPr>
      </p:pic>
      <p:pic>
        <p:nvPicPr>
          <p:cNvPr id="357" name="Google Shape;357;p19"/>
          <p:cNvPicPr preferRelativeResize="0"/>
          <p:nvPr/>
        </p:nvPicPr>
        <p:blipFill rotWithShape="1">
          <a:blip r:embed="rId7">
            <a:alphaModFix/>
          </a:blip>
          <a:srcRect/>
          <a:stretch/>
        </p:blipFill>
        <p:spPr>
          <a:xfrm>
            <a:off x="17172334" y="1201028"/>
            <a:ext cx="2231329" cy="1853345"/>
          </a:xfrm>
          <a:prstGeom prst="rect">
            <a:avLst/>
          </a:prstGeom>
          <a:noFill/>
          <a:ln>
            <a:noFill/>
          </a:ln>
        </p:spPr>
      </p:pic>
      <p:pic>
        <p:nvPicPr>
          <p:cNvPr id="358" name="Google Shape;358;p19">
            <a:hlinkClick r:id="rId8"/>
          </p:cNvPr>
          <p:cNvPicPr preferRelativeResize="0"/>
          <p:nvPr/>
        </p:nvPicPr>
        <p:blipFill rotWithShape="1">
          <a:blip r:embed="rId9">
            <a:alphaModFix/>
          </a:blip>
          <a:srcRect l="5833" t="29996" r="75000" b="29996"/>
          <a:stretch/>
        </p:blipFill>
        <p:spPr>
          <a:xfrm>
            <a:off x="16266477" y="8131034"/>
            <a:ext cx="1223642" cy="1276844"/>
          </a:xfrm>
          <a:prstGeom prst="rect">
            <a:avLst/>
          </a:prstGeom>
          <a:noFill/>
          <a:ln>
            <a:noFill/>
          </a:ln>
        </p:spPr>
      </p:pic>
      <p:sp>
        <p:nvSpPr>
          <p:cNvPr id="359" name="Google Shape;359;p19"/>
          <p:cNvSpPr txBox="1"/>
          <p:nvPr/>
        </p:nvSpPr>
        <p:spPr>
          <a:xfrm>
            <a:off x="16056669" y="9407878"/>
            <a:ext cx="223132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WISE Initiative for Stigma Elimination</a:t>
            </a: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2527743" y="-89986"/>
            <a:ext cx="10138115" cy="8779655"/>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104" name="Google Shape;104;p2"/>
          <p:cNvSpPr/>
          <p:nvPr/>
        </p:nvSpPr>
        <p:spPr>
          <a:xfrm>
            <a:off x="2505679" y="5832746"/>
            <a:ext cx="5966980" cy="516743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DF515B"/>
          </a:solidFill>
          <a:ln>
            <a:noFill/>
          </a:ln>
        </p:spPr>
        <p:txBody>
          <a:bodyPr/>
          <a:lstStyle/>
          <a:p>
            <a:endParaRPr lang="en-US"/>
          </a:p>
        </p:txBody>
      </p:sp>
      <p:sp>
        <p:nvSpPr>
          <p:cNvPr id="105" name="Google Shape;105;p2"/>
          <p:cNvSpPr txBox="1"/>
          <p:nvPr/>
        </p:nvSpPr>
        <p:spPr>
          <a:xfrm>
            <a:off x="1028700" y="4000232"/>
            <a:ext cx="4460469" cy="1295400"/>
          </a:xfrm>
          <a:prstGeom prst="rect">
            <a:avLst/>
          </a:prstGeom>
          <a:noFill/>
          <a:ln>
            <a:noFill/>
          </a:ln>
        </p:spPr>
        <p:txBody>
          <a:bodyPr spcFirstLastPara="1" wrap="square" lIns="0" tIns="0" rIns="0" bIns="0" anchor="t" anchorCtr="0">
            <a:spAutoFit/>
          </a:bodyPr>
          <a:lstStyle/>
          <a:p>
            <a:pPr marL="0" marR="0" lvl="0" indent="0" algn="l" rtl="0">
              <a:lnSpc>
                <a:spcPct val="120010"/>
              </a:lnSpc>
              <a:spcBef>
                <a:spcPts val="0"/>
              </a:spcBef>
              <a:spcAft>
                <a:spcPts val="0"/>
              </a:spcAft>
              <a:buNone/>
            </a:pPr>
            <a:r>
              <a:rPr lang="en-US" sz="7531" b="0" i="0" u="none" strike="noStrike" cap="none">
                <a:solidFill>
                  <a:srgbClr val="545454"/>
                </a:solidFill>
                <a:latin typeface="Arial"/>
                <a:ea typeface="Arial"/>
                <a:cs typeface="Arial"/>
                <a:sym typeface="Arial"/>
              </a:rPr>
              <a:t>AGENDA</a:t>
            </a:r>
            <a:endParaRPr/>
          </a:p>
        </p:txBody>
      </p:sp>
      <p:grpSp>
        <p:nvGrpSpPr>
          <p:cNvPr id="106" name="Google Shape;106;p2"/>
          <p:cNvGrpSpPr/>
          <p:nvPr/>
        </p:nvGrpSpPr>
        <p:grpSpPr>
          <a:xfrm>
            <a:off x="1661034" y="6420678"/>
            <a:ext cx="4876831" cy="3193773"/>
            <a:chOff x="0" y="-47624"/>
            <a:chExt cx="3679151" cy="1829325"/>
          </a:xfrm>
        </p:grpSpPr>
        <p:sp>
          <p:nvSpPr>
            <p:cNvPr id="107" name="Google Shape;107;p2"/>
            <p:cNvSpPr/>
            <p:nvPr/>
          </p:nvSpPr>
          <p:spPr>
            <a:xfrm>
              <a:off x="0" y="0"/>
              <a:ext cx="3679151" cy="1754542"/>
            </a:xfrm>
            <a:custGeom>
              <a:avLst/>
              <a:gdLst/>
              <a:ahLst/>
              <a:cxnLst/>
              <a:rect l="l" t="t" r="r" b="b"/>
              <a:pathLst>
                <a:path w="3679151" h="1754542" extrusionOk="0">
                  <a:moveTo>
                    <a:pt x="47625" y="0"/>
                  </a:moveTo>
                  <a:lnTo>
                    <a:pt x="3631526" y="0"/>
                  </a:lnTo>
                  <a:cubicBezTo>
                    <a:pt x="3657828" y="0"/>
                    <a:pt x="3679151" y="21322"/>
                    <a:pt x="3679151" y="47625"/>
                  </a:cubicBezTo>
                  <a:lnTo>
                    <a:pt x="3679151" y="1706917"/>
                  </a:lnTo>
                  <a:cubicBezTo>
                    <a:pt x="3679151" y="1733219"/>
                    <a:pt x="3657828" y="1754542"/>
                    <a:pt x="3631526" y="1754542"/>
                  </a:cubicBezTo>
                  <a:lnTo>
                    <a:pt x="47625" y="1754542"/>
                  </a:lnTo>
                  <a:cubicBezTo>
                    <a:pt x="21322" y="1754542"/>
                    <a:pt x="0" y="1733219"/>
                    <a:pt x="0" y="1706917"/>
                  </a:cubicBezTo>
                  <a:lnTo>
                    <a:pt x="0" y="47625"/>
                  </a:lnTo>
                  <a:cubicBezTo>
                    <a:pt x="0" y="21322"/>
                    <a:pt x="21322" y="0"/>
                    <a:pt x="47625" y="0"/>
                  </a:cubicBezTo>
                  <a:close/>
                </a:path>
              </a:pathLst>
            </a:custGeom>
            <a:solidFill>
              <a:srgbClr val="FFCB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0" y="-47624"/>
              <a:ext cx="3679150" cy="1829325"/>
            </a:xfrm>
            <a:prstGeom prst="rect">
              <a:avLst/>
            </a:prstGeom>
            <a:noFill/>
            <a:ln>
              <a:noFill/>
            </a:ln>
          </p:spPr>
          <p:txBody>
            <a:bodyPr spcFirstLastPara="1" wrap="square" lIns="254000" tIns="254000" rIns="254000" bIns="254000" anchor="ctr" anchorCtr="0">
              <a:noAutofit/>
            </a:bodyPr>
            <a:lstStyle/>
            <a:p>
              <a:pPr marL="0" marR="0" lvl="0" indent="0" algn="ctr" rtl="0">
                <a:lnSpc>
                  <a:spcPct val="140015"/>
                </a:lnSpc>
                <a:spcBef>
                  <a:spcPts val="0"/>
                </a:spcBef>
                <a:spcAft>
                  <a:spcPts val="0"/>
                </a:spcAft>
                <a:buNone/>
              </a:pPr>
              <a:r>
                <a:rPr lang="en-US" sz="2599" b="0" i="0" u="none" strike="noStrike" cap="none">
                  <a:solidFill>
                    <a:srgbClr val="545454"/>
                  </a:solidFill>
                  <a:latin typeface="DM Sans"/>
                  <a:ea typeface="DM Sans"/>
                  <a:cs typeface="DM Sans"/>
                  <a:sym typeface="DM Sans"/>
                </a:rPr>
                <a:t>"What mental health needs is more sunlight, more candor, and more unashamed conversation" - Glen Close </a:t>
              </a:r>
              <a:endParaRPr/>
            </a:p>
          </p:txBody>
        </p:sp>
      </p:grpSp>
      <p:sp>
        <p:nvSpPr>
          <p:cNvPr id="109" name="Google Shape;109;p2"/>
          <p:cNvSpPr txBox="1"/>
          <p:nvPr/>
        </p:nvSpPr>
        <p:spPr>
          <a:xfrm>
            <a:off x="9703883" y="1404944"/>
            <a:ext cx="7555413" cy="1816908"/>
          </a:xfrm>
          <a:prstGeom prst="rect">
            <a:avLst/>
          </a:prstGeom>
          <a:noFill/>
          <a:ln>
            <a:noFill/>
          </a:ln>
        </p:spPr>
        <p:txBody>
          <a:bodyPr spcFirstLastPara="1" wrap="square" lIns="0" tIns="0" rIns="0" bIns="0" anchor="t" anchorCtr="0">
            <a:spAutoFit/>
          </a:bodyPr>
          <a:lstStyle/>
          <a:p>
            <a:pPr marL="747395" marR="0" lvl="1" indent="-373379" algn="l" rtl="0">
              <a:lnSpc>
                <a:spcPct val="140492"/>
              </a:lnSpc>
              <a:spcBef>
                <a:spcPts val="0"/>
              </a:spcBef>
              <a:spcAft>
                <a:spcPts val="0"/>
              </a:spcAft>
              <a:buClr>
                <a:srgbClr val="545454"/>
              </a:buClr>
              <a:buSzPts val="3450"/>
              <a:buFont typeface="Arial"/>
              <a:buChar char="•"/>
            </a:pPr>
            <a:r>
              <a:rPr lang="en-US" sz="3450" b="0" i="0" u="none" strike="noStrike" cap="none">
                <a:solidFill>
                  <a:srgbClr val="545454"/>
                </a:solidFill>
                <a:latin typeface="DM Sans"/>
                <a:ea typeface="DM Sans"/>
                <a:cs typeface="DM Sans"/>
                <a:sym typeface="DM Sans"/>
              </a:rPr>
              <a:t>Background on Rogers Behavioral Health and WISE Initiative for Stigma Elimination</a:t>
            </a:r>
            <a:endParaRPr sz="1800" b="0" i="0" u="none" strike="noStrike" cap="none">
              <a:solidFill>
                <a:schemeClr val="dk1"/>
              </a:solidFill>
              <a:highlight>
                <a:srgbClr val="FFFF00"/>
              </a:highlight>
              <a:latin typeface="Calibri"/>
              <a:ea typeface="Calibri"/>
              <a:cs typeface="Calibri"/>
              <a:sym typeface="Calibri"/>
            </a:endParaRPr>
          </a:p>
        </p:txBody>
      </p:sp>
      <p:sp>
        <p:nvSpPr>
          <p:cNvPr id="110" name="Google Shape;110;p2"/>
          <p:cNvSpPr txBox="1"/>
          <p:nvPr/>
        </p:nvSpPr>
        <p:spPr>
          <a:xfrm>
            <a:off x="9703881" y="3471988"/>
            <a:ext cx="7555413" cy="588321"/>
          </a:xfrm>
          <a:prstGeom prst="rect">
            <a:avLst/>
          </a:prstGeom>
          <a:noFill/>
          <a:ln>
            <a:noFill/>
          </a:ln>
        </p:spPr>
        <p:txBody>
          <a:bodyPr spcFirstLastPara="1" wrap="square" lIns="0" tIns="0" rIns="0" bIns="0" anchor="t" anchorCtr="0">
            <a:spAutoFit/>
          </a:bodyPr>
          <a:lstStyle/>
          <a:p>
            <a:pPr marL="747395" marR="0" lvl="1" indent="-373379" algn="l" rtl="0">
              <a:lnSpc>
                <a:spcPct val="140492"/>
              </a:lnSpc>
              <a:spcBef>
                <a:spcPts val="0"/>
              </a:spcBef>
              <a:spcAft>
                <a:spcPts val="0"/>
              </a:spcAft>
              <a:buClr>
                <a:srgbClr val="545454"/>
              </a:buClr>
              <a:buSzPts val="3450"/>
              <a:buFont typeface="Arial"/>
              <a:buChar char="•"/>
            </a:pPr>
            <a:r>
              <a:rPr lang="en-US" sz="3450" b="0" i="0" u="none" strike="noStrike" cap="none">
                <a:solidFill>
                  <a:srgbClr val="545454"/>
                </a:solidFill>
                <a:latin typeface="DM Sans"/>
                <a:ea typeface="DM Sans"/>
                <a:cs typeface="DM Sans"/>
                <a:sym typeface="DM Sans"/>
              </a:rPr>
              <a:t>The components of stigma</a:t>
            </a:r>
            <a:endParaRPr sz="1800" b="0" i="0" u="none" strike="noStrike" cap="none">
              <a:solidFill>
                <a:schemeClr val="dk1"/>
              </a:solidFill>
              <a:latin typeface="Calibri"/>
              <a:ea typeface="Calibri"/>
              <a:cs typeface="Calibri"/>
              <a:sym typeface="Calibri"/>
            </a:endParaRPr>
          </a:p>
        </p:txBody>
      </p:sp>
      <p:sp>
        <p:nvSpPr>
          <p:cNvPr id="111" name="Google Shape;111;p2"/>
          <p:cNvSpPr txBox="1"/>
          <p:nvPr/>
        </p:nvSpPr>
        <p:spPr>
          <a:xfrm>
            <a:off x="9703881" y="4422243"/>
            <a:ext cx="7555413" cy="588321"/>
          </a:xfrm>
          <a:prstGeom prst="rect">
            <a:avLst/>
          </a:prstGeom>
          <a:noFill/>
          <a:ln>
            <a:noFill/>
          </a:ln>
        </p:spPr>
        <p:txBody>
          <a:bodyPr spcFirstLastPara="1" wrap="square" lIns="0" tIns="0" rIns="0" bIns="0" anchor="t" anchorCtr="0">
            <a:spAutoFit/>
          </a:bodyPr>
          <a:lstStyle/>
          <a:p>
            <a:pPr marL="747609" marR="0" lvl="1" indent="-373805" algn="l" rtl="0">
              <a:lnSpc>
                <a:spcPct val="140005"/>
              </a:lnSpc>
              <a:spcBef>
                <a:spcPts val="0"/>
              </a:spcBef>
              <a:spcAft>
                <a:spcPts val="0"/>
              </a:spcAft>
              <a:buClr>
                <a:srgbClr val="545454"/>
              </a:buClr>
              <a:buSzPts val="3462"/>
              <a:buFont typeface="Arial"/>
              <a:buChar char="•"/>
            </a:pPr>
            <a:r>
              <a:rPr lang="en-US" sz="3462" b="0" i="0" u="none" strike="noStrike" cap="none">
                <a:solidFill>
                  <a:srgbClr val="545454"/>
                </a:solidFill>
                <a:latin typeface="DM Sans"/>
                <a:ea typeface="DM Sans"/>
                <a:cs typeface="DM Sans"/>
                <a:sym typeface="DM Sans"/>
              </a:rPr>
              <a:t>The ongoing impact of stigma</a:t>
            </a:r>
            <a:endParaRPr/>
          </a:p>
        </p:txBody>
      </p:sp>
      <p:sp>
        <p:nvSpPr>
          <p:cNvPr id="112" name="Google Shape;112;p2"/>
          <p:cNvSpPr txBox="1"/>
          <p:nvPr/>
        </p:nvSpPr>
        <p:spPr>
          <a:xfrm>
            <a:off x="9703881" y="5372498"/>
            <a:ext cx="7555413" cy="1204048"/>
          </a:xfrm>
          <a:prstGeom prst="rect">
            <a:avLst/>
          </a:prstGeom>
          <a:noFill/>
          <a:ln>
            <a:noFill/>
          </a:ln>
        </p:spPr>
        <p:txBody>
          <a:bodyPr spcFirstLastPara="1" wrap="square" lIns="0" tIns="0" rIns="0" bIns="0" anchor="t" anchorCtr="0">
            <a:spAutoFit/>
          </a:bodyPr>
          <a:lstStyle/>
          <a:p>
            <a:pPr marL="747395" marR="0" lvl="1" indent="-373379" algn="l" rtl="0">
              <a:lnSpc>
                <a:spcPct val="140492"/>
              </a:lnSpc>
              <a:spcBef>
                <a:spcPts val="0"/>
              </a:spcBef>
              <a:spcAft>
                <a:spcPts val="0"/>
              </a:spcAft>
              <a:buClr>
                <a:srgbClr val="545454"/>
              </a:buClr>
              <a:buSzPts val="3450"/>
              <a:buFont typeface="Arial"/>
              <a:buChar char="•"/>
            </a:pPr>
            <a:r>
              <a:rPr lang="en-US" sz="3450" b="0" i="0" u="none" strike="noStrike" cap="none">
                <a:solidFill>
                  <a:srgbClr val="545454"/>
                </a:solidFill>
                <a:latin typeface="DM Sans"/>
                <a:ea typeface="DM Sans"/>
                <a:cs typeface="DM Sans"/>
                <a:sym typeface="DM Sans"/>
              </a:rPr>
              <a:t>Research on what impacts stigma</a:t>
            </a:r>
            <a:endParaRPr sz="3450" b="0" i="0" u="none" strike="noStrike" cap="none">
              <a:solidFill>
                <a:schemeClr val="dk1"/>
              </a:solidFill>
              <a:latin typeface="Calibri"/>
              <a:ea typeface="Calibri"/>
              <a:cs typeface="Calibri"/>
              <a:sym typeface="Calibri"/>
            </a:endParaRPr>
          </a:p>
        </p:txBody>
      </p:sp>
      <p:sp>
        <p:nvSpPr>
          <p:cNvPr id="113" name="Google Shape;113;p2"/>
          <p:cNvSpPr txBox="1"/>
          <p:nvPr/>
        </p:nvSpPr>
        <p:spPr>
          <a:xfrm>
            <a:off x="9703881" y="6938480"/>
            <a:ext cx="7555413" cy="588321"/>
          </a:xfrm>
          <a:prstGeom prst="rect">
            <a:avLst/>
          </a:prstGeom>
          <a:noFill/>
          <a:ln>
            <a:noFill/>
          </a:ln>
        </p:spPr>
        <p:txBody>
          <a:bodyPr spcFirstLastPara="1" wrap="square" lIns="0" tIns="0" rIns="0" bIns="0" anchor="t" anchorCtr="0">
            <a:spAutoFit/>
          </a:bodyPr>
          <a:lstStyle/>
          <a:p>
            <a:pPr marL="747609" marR="0" lvl="1" indent="-373805" algn="l" rtl="0">
              <a:lnSpc>
                <a:spcPct val="140005"/>
              </a:lnSpc>
              <a:spcBef>
                <a:spcPts val="0"/>
              </a:spcBef>
              <a:spcAft>
                <a:spcPts val="0"/>
              </a:spcAft>
              <a:buClr>
                <a:srgbClr val="545454"/>
              </a:buClr>
              <a:buSzPts val="3462"/>
              <a:buFont typeface="Arial"/>
              <a:buChar char="•"/>
            </a:pPr>
            <a:r>
              <a:rPr lang="en-US" sz="3462" b="0" i="0" u="none" strike="noStrike" cap="none">
                <a:solidFill>
                  <a:srgbClr val="545454"/>
                </a:solidFill>
                <a:latin typeface="DM Sans"/>
                <a:ea typeface="DM Sans"/>
                <a:cs typeface="DM Sans"/>
                <a:sym typeface="DM Sans"/>
              </a:rPr>
              <a:t>What you can do today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0"/>
          <p:cNvSpPr/>
          <p:nvPr/>
        </p:nvSpPr>
        <p:spPr>
          <a:xfrm>
            <a:off x="-2527743" y="-89986"/>
            <a:ext cx="10138115" cy="8779655"/>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366" name="Google Shape;366;p20"/>
          <p:cNvSpPr/>
          <p:nvPr/>
        </p:nvSpPr>
        <p:spPr>
          <a:xfrm>
            <a:off x="2505679" y="5832746"/>
            <a:ext cx="5966980" cy="516743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367" name="Google Shape;367;p20"/>
          <p:cNvSpPr txBox="1"/>
          <p:nvPr/>
        </p:nvSpPr>
        <p:spPr>
          <a:xfrm>
            <a:off x="1028700" y="3457307"/>
            <a:ext cx="4460469" cy="2543175"/>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8393">
                <a:solidFill>
                  <a:srgbClr val="545454"/>
                </a:solidFill>
                <a:latin typeface="DM Sans"/>
                <a:ea typeface="DM Sans"/>
                <a:cs typeface="DM Sans"/>
                <a:sym typeface="DM Sans"/>
              </a:rPr>
              <a:t>Thank you! </a:t>
            </a:r>
            <a:endParaRPr/>
          </a:p>
        </p:txBody>
      </p:sp>
      <p:grpSp>
        <p:nvGrpSpPr>
          <p:cNvPr id="368" name="Google Shape;368;p20"/>
          <p:cNvGrpSpPr/>
          <p:nvPr/>
        </p:nvGrpSpPr>
        <p:grpSpPr>
          <a:xfrm>
            <a:off x="1651094" y="6961022"/>
            <a:ext cx="5221375" cy="2388828"/>
            <a:chOff x="-1" y="-47625"/>
            <a:chExt cx="3939080" cy="1802167"/>
          </a:xfrm>
        </p:grpSpPr>
        <p:sp>
          <p:nvSpPr>
            <p:cNvPr id="369" name="Google Shape;369;p20"/>
            <p:cNvSpPr/>
            <p:nvPr/>
          </p:nvSpPr>
          <p:spPr>
            <a:xfrm>
              <a:off x="0" y="0"/>
              <a:ext cx="3939079" cy="1754542"/>
            </a:xfrm>
            <a:custGeom>
              <a:avLst/>
              <a:gdLst/>
              <a:ahLst/>
              <a:cxnLst/>
              <a:rect l="l" t="t" r="r" b="b"/>
              <a:pathLst>
                <a:path w="3939079" h="1754542" extrusionOk="0">
                  <a:moveTo>
                    <a:pt x="44482" y="0"/>
                  </a:moveTo>
                  <a:lnTo>
                    <a:pt x="3894597" y="0"/>
                  </a:lnTo>
                  <a:cubicBezTo>
                    <a:pt x="3906395" y="0"/>
                    <a:pt x="3917709" y="4686"/>
                    <a:pt x="3926051" y="13029"/>
                  </a:cubicBezTo>
                  <a:cubicBezTo>
                    <a:pt x="3934393" y="21371"/>
                    <a:pt x="3939079" y="32685"/>
                    <a:pt x="3939079" y="44482"/>
                  </a:cubicBezTo>
                  <a:lnTo>
                    <a:pt x="3939079" y="1710060"/>
                  </a:lnTo>
                  <a:cubicBezTo>
                    <a:pt x="3939079" y="1734626"/>
                    <a:pt x="3919164" y="1754542"/>
                    <a:pt x="3894597" y="1754542"/>
                  </a:cubicBezTo>
                  <a:lnTo>
                    <a:pt x="44482" y="1754542"/>
                  </a:lnTo>
                  <a:cubicBezTo>
                    <a:pt x="19915" y="1754542"/>
                    <a:pt x="0" y="1734626"/>
                    <a:pt x="0" y="1710060"/>
                  </a:cubicBezTo>
                  <a:lnTo>
                    <a:pt x="0" y="44482"/>
                  </a:lnTo>
                  <a:cubicBezTo>
                    <a:pt x="0" y="19915"/>
                    <a:pt x="19915" y="0"/>
                    <a:pt x="44482" y="0"/>
                  </a:cubicBezTo>
                  <a:close/>
                </a:path>
              </a:pathLst>
            </a:custGeom>
            <a:solidFill>
              <a:srgbClr val="FFCB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txBox="1"/>
            <p:nvPr/>
          </p:nvSpPr>
          <p:spPr>
            <a:xfrm>
              <a:off x="-1" y="-47625"/>
              <a:ext cx="3939078" cy="1802167"/>
            </a:xfrm>
            <a:prstGeom prst="rect">
              <a:avLst/>
            </a:prstGeom>
            <a:noFill/>
            <a:ln>
              <a:noFill/>
            </a:ln>
          </p:spPr>
          <p:txBody>
            <a:bodyPr spcFirstLastPara="1" wrap="square" lIns="254000" tIns="254000" rIns="254000" bIns="254000" anchor="ctr" anchorCtr="0">
              <a:noAutofit/>
            </a:bodyPr>
            <a:lstStyle/>
            <a:p>
              <a:pPr marL="0" marR="0" lvl="0" indent="0" algn="ctr" rtl="0">
                <a:lnSpc>
                  <a:spcPct val="140015"/>
                </a:lnSpc>
                <a:spcBef>
                  <a:spcPts val="0"/>
                </a:spcBef>
                <a:spcAft>
                  <a:spcPts val="0"/>
                </a:spcAft>
                <a:buNone/>
              </a:pPr>
              <a:r>
                <a:rPr lang="en-US" sz="2599">
                  <a:solidFill>
                    <a:srgbClr val="545454"/>
                  </a:solidFill>
                  <a:latin typeface="DM Sans"/>
                  <a:ea typeface="DM Sans"/>
                  <a:cs typeface="DM Sans"/>
                  <a:sym typeface="DM Sans"/>
                </a:rPr>
                <a:t>eliminatestigma.org</a:t>
              </a:r>
              <a:endParaRPr/>
            </a:p>
          </p:txBody>
        </p:sp>
      </p:grpSp>
      <p:sp>
        <p:nvSpPr>
          <p:cNvPr id="371" name="Google Shape;371;p20"/>
          <p:cNvSpPr txBox="1"/>
          <p:nvPr/>
        </p:nvSpPr>
        <p:spPr>
          <a:xfrm>
            <a:off x="8889378" y="1028700"/>
            <a:ext cx="8230110" cy="1420902"/>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8926">
                <a:solidFill>
                  <a:srgbClr val="545454"/>
                </a:solidFill>
                <a:latin typeface="Arial"/>
                <a:ea typeface="Arial"/>
                <a:cs typeface="Arial"/>
                <a:sym typeface="Arial"/>
              </a:rPr>
              <a:t>QUESTIONS?</a:t>
            </a:r>
            <a:endParaRPr/>
          </a:p>
        </p:txBody>
      </p:sp>
      <p:pic>
        <p:nvPicPr>
          <p:cNvPr id="372" name="Google Shape;372;p20"/>
          <p:cNvPicPr preferRelativeResize="0"/>
          <p:nvPr/>
        </p:nvPicPr>
        <p:blipFill rotWithShape="1">
          <a:blip r:embed="rId3">
            <a:alphaModFix/>
          </a:blip>
          <a:srcRect/>
          <a:stretch/>
        </p:blipFill>
        <p:spPr>
          <a:xfrm>
            <a:off x="10677630" y="3410473"/>
            <a:ext cx="4653606" cy="4653606"/>
          </a:xfrm>
          <a:prstGeom prst="rect">
            <a:avLst/>
          </a:prstGeom>
          <a:noFill/>
          <a:ln>
            <a:noFill/>
          </a:ln>
        </p:spPr>
      </p:pic>
      <p:sp>
        <p:nvSpPr>
          <p:cNvPr id="373" name="Google Shape;373;p20"/>
          <p:cNvSpPr txBox="1"/>
          <p:nvPr/>
        </p:nvSpPr>
        <p:spPr>
          <a:xfrm>
            <a:off x="11363256" y="8155436"/>
            <a:ext cx="328235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Stigma 101 Survey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p:nvPr/>
        </p:nvSpPr>
        <p:spPr>
          <a:xfrm>
            <a:off x="15733293" y="7151800"/>
            <a:ext cx="4252901" cy="3533160"/>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120" name="Google Shape;120;p3"/>
          <p:cNvSpPr/>
          <p:nvPr/>
        </p:nvSpPr>
        <p:spPr>
          <a:xfrm>
            <a:off x="14809349" y="-564726"/>
            <a:ext cx="4961246" cy="429646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grpSp>
        <p:nvGrpSpPr>
          <p:cNvPr id="121" name="Google Shape;121;p3"/>
          <p:cNvGrpSpPr/>
          <p:nvPr/>
        </p:nvGrpSpPr>
        <p:grpSpPr>
          <a:xfrm>
            <a:off x="13193584" y="2575580"/>
            <a:ext cx="5976193" cy="5450457"/>
            <a:chOff x="0" y="-38100"/>
            <a:chExt cx="812800" cy="736600"/>
          </a:xfrm>
        </p:grpSpPr>
        <p:sp>
          <p:nvSpPr>
            <p:cNvPr id="122" name="Google Shape;122;p3"/>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48CFAE"/>
            </a:solidFill>
            <a:ln>
              <a:noFill/>
            </a:ln>
          </p:spPr>
          <p:txBody>
            <a:bodyPr/>
            <a:lstStyle/>
            <a:p>
              <a:endParaRPr lang="en-US"/>
            </a:p>
          </p:txBody>
        </p:sp>
        <p:sp>
          <p:nvSpPr>
            <p:cNvPr id="123" name="Google Shape;123;p3"/>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 name="Google Shape;124;p3"/>
          <p:cNvSpPr txBox="1"/>
          <p:nvPr/>
        </p:nvSpPr>
        <p:spPr>
          <a:xfrm>
            <a:off x="2629335" y="319087"/>
            <a:ext cx="11483231" cy="16773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u="none" strike="noStrike" cap="none">
                <a:solidFill>
                  <a:schemeClr val="dk1"/>
                </a:solidFill>
                <a:latin typeface="Calibri"/>
                <a:ea typeface="Calibri"/>
                <a:cs typeface="Calibri"/>
                <a:sym typeface="Calibri"/>
              </a:rPr>
              <a:t>Rogers Behavioral Health Today</a:t>
            </a:r>
            <a:endParaRPr/>
          </a:p>
          <a:p>
            <a:pPr marL="0" marR="0" lvl="0" indent="0" algn="ctr" rtl="0">
              <a:spcBef>
                <a:spcPts val="1800"/>
              </a:spcBef>
              <a:spcAft>
                <a:spcPts val="0"/>
              </a:spcAft>
              <a:buNone/>
            </a:pPr>
            <a:r>
              <a:rPr lang="en-US" sz="2400" b="0" i="0" u="none" strike="noStrike" cap="none">
                <a:solidFill>
                  <a:schemeClr val="dk1"/>
                </a:solidFill>
                <a:latin typeface="Calibri"/>
                <a:ea typeface="Calibri"/>
                <a:cs typeface="Calibri"/>
                <a:sym typeface="Calibri"/>
              </a:rPr>
              <a:t>Rogers is a nationally recognized, not-for-profit provider of evidence-based mental health and addiction services</a:t>
            </a:r>
            <a:endParaRPr/>
          </a:p>
        </p:txBody>
      </p:sp>
      <p:sp>
        <p:nvSpPr>
          <p:cNvPr id="125" name="Google Shape;125;p3"/>
          <p:cNvSpPr txBox="1"/>
          <p:nvPr/>
        </p:nvSpPr>
        <p:spPr>
          <a:xfrm>
            <a:off x="6693187" y="2568958"/>
            <a:ext cx="5897791" cy="335910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24,280</a:t>
            </a:r>
            <a:r>
              <a:rPr lang="en-US" sz="2400" b="1" i="0" u="none" strike="noStrike" cap="none" baseline="30000">
                <a:solidFill>
                  <a:schemeClr val="dk1"/>
                </a:solidFill>
                <a:latin typeface="Calibri"/>
                <a:ea typeface="Calibri"/>
                <a:cs typeface="Calibri"/>
                <a:sym typeface="Calibri"/>
              </a:rPr>
              <a:t>+</a:t>
            </a:r>
            <a:r>
              <a:rPr lang="en-US" sz="2400" b="0" i="0" u="none" strike="noStrike" cap="none">
                <a:solidFill>
                  <a:schemeClr val="dk1"/>
                </a:solidFill>
                <a:latin typeface="Calibri"/>
                <a:ea typeface="Calibri"/>
                <a:cs typeface="Calibri"/>
                <a:sym typeface="Calibri"/>
              </a:rPr>
              <a:t> admissions a year</a:t>
            </a:r>
            <a:endParaRPr/>
          </a:p>
          <a:p>
            <a:pPr marL="342900" marR="0" lvl="0" indent="-342900" algn="l" rtl="0">
              <a:spcBef>
                <a:spcPts val="1080"/>
              </a:spcBef>
              <a:spcAft>
                <a:spcPts val="0"/>
              </a:spcAft>
              <a:buClr>
                <a:schemeClr val="dk1"/>
              </a:buClr>
              <a:buSzPts val="2400"/>
              <a:buFont typeface="Arial"/>
              <a:buChar char="•"/>
            </a:pPr>
            <a:r>
              <a:rPr lang="en-US" sz="2400" b="1" i="0" u="none" strike="noStrike" cap="none">
                <a:solidFill>
                  <a:schemeClr val="dk1"/>
                </a:solidFill>
                <a:latin typeface="Calibri"/>
                <a:ea typeface="Calibri"/>
                <a:cs typeface="Calibri"/>
                <a:sym typeface="Calibri"/>
              </a:rPr>
              <a:t>1,500</a:t>
            </a:r>
            <a:r>
              <a:rPr lang="en-US" sz="2400" b="1" i="0" u="none" strike="noStrike" cap="none" baseline="30000">
                <a:solidFill>
                  <a:schemeClr val="dk1"/>
                </a:solidFill>
                <a:latin typeface="Calibri"/>
                <a:ea typeface="Calibri"/>
                <a:cs typeface="Calibri"/>
                <a:sym typeface="Calibri"/>
              </a:rPr>
              <a:t>+</a:t>
            </a:r>
            <a:r>
              <a:rPr lang="en-US" sz="2400" b="0" i="0" u="none" strike="noStrike" cap="none">
                <a:solidFill>
                  <a:schemeClr val="dk1"/>
                </a:solidFill>
                <a:latin typeface="Calibri"/>
                <a:ea typeface="Calibri"/>
                <a:cs typeface="Calibri"/>
                <a:sym typeface="Calibri"/>
              </a:rPr>
              <a:t> patients treated each day</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Offers in-patient, residential, partial hospitalization, and intensive outpatient services at our various locations</a:t>
            </a:r>
            <a:endParaRPr sz="2400" b="0" i="0" u="none" strike="noStrike" cap="none">
              <a:solidFill>
                <a:schemeClr val="dk1"/>
              </a:solidFill>
              <a:latin typeface="Calibri"/>
              <a:ea typeface="Calibri"/>
              <a:cs typeface="Calibri"/>
              <a:sym typeface="Calibri"/>
            </a:endParaRPr>
          </a:p>
          <a:p>
            <a:pPr marL="342900" marR="0" lvl="0" indent="-177800" algn="l" rtl="0">
              <a:spcBef>
                <a:spcPts val="520"/>
              </a:spcBef>
              <a:spcAft>
                <a:spcPts val="0"/>
              </a:spcAft>
              <a:buClr>
                <a:schemeClr val="dk1"/>
              </a:buClr>
              <a:buSzPts val="2600"/>
              <a:buFont typeface="Arial"/>
              <a:buNone/>
            </a:pPr>
            <a:endParaRPr sz="2600" b="0" i="0" u="none" strike="noStrike" cap="none">
              <a:solidFill>
                <a:schemeClr val="dk1"/>
              </a:solidFill>
              <a:latin typeface="Arial"/>
              <a:ea typeface="Arial"/>
              <a:cs typeface="Arial"/>
              <a:sym typeface="Arial"/>
            </a:endParaRPr>
          </a:p>
        </p:txBody>
      </p:sp>
      <p:pic>
        <p:nvPicPr>
          <p:cNvPr id="126" name="Google Shape;126;p3" descr="A picture containing plate, drawing&#10;&#10;Description automatically generated"/>
          <p:cNvPicPr preferRelativeResize="0"/>
          <p:nvPr/>
        </p:nvPicPr>
        <p:blipFill rotWithShape="1">
          <a:blip r:embed="rId3">
            <a:alphaModFix/>
          </a:blip>
          <a:srcRect/>
          <a:stretch/>
        </p:blipFill>
        <p:spPr>
          <a:xfrm>
            <a:off x="11867763" y="2117667"/>
            <a:ext cx="1567760" cy="1695582"/>
          </a:xfrm>
          <a:prstGeom prst="rect">
            <a:avLst/>
          </a:prstGeom>
          <a:noFill/>
          <a:ln>
            <a:noFill/>
          </a:ln>
        </p:spPr>
      </p:pic>
      <p:sp>
        <p:nvSpPr>
          <p:cNvPr id="127" name="Google Shape;127;p3"/>
          <p:cNvSpPr/>
          <p:nvPr/>
        </p:nvSpPr>
        <p:spPr>
          <a:xfrm rot="-5400000">
            <a:off x="11452807" y="5476302"/>
            <a:ext cx="2270174" cy="2023789"/>
          </a:xfrm>
          <a:prstGeom prst="stripedRightArrow">
            <a:avLst>
              <a:gd name="adj1" fmla="val 57414"/>
              <a:gd name="adj2" fmla="val 53884"/>
            </a:avLst>
          </a:prstGeom>
          <a:solidFill>
            <a:srgbClr val="A6C4D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3"/>
          <p:cNvSpPr txBox="1"/>
          <p:nvPr/>
        </p:nvSpPr>
        <p:spPr>
          <a:xfrm>
            <a:off x="11739599" y="5934081"/>
            <a:ext cx="182408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Calibri"/>
                <a:ea typeface="Calibri"/>
                <a:cs typeface="Calibri"/>
                <a:sym typeface="Calibri"/>
              </a:rPr>
              <a:t>37% </a:t>
            </a:r>
            <a:endParaRPr/>
          </a:p>
          <a:p>
            <a:pPr marL="0" marR="0" lvl="0" indent="0" algn="ctr" rtl="0">
              <a:spcBef>
                <a:spcPts val="0"/>
              </a:spcBef>
              <a:spcAft>
                <a:spcPts val="0"/>
              </a:spcAft>
              <a:buNone/>
            </a:pPr>
            <a:r>
              <a:rPr lang="en-US" sz="2000" b="1" i="1" u="none" strike="noStrike" cap="none">
                <a:solidFill>
                  <a:schemeClr val="lt1"/>
                </a:solidFill>
                <a:latin typeface="Calibri"/>
                <a:ea typeface="Calibri"/>
                <a:cs typeface="Calibri"/>
                <a:sym typeface="Calibri"/>
              </a:rPr>
              <a:t>increase</a:t>
            </a:r>
            <a:endParaRPr/>
          </a:p>
        </p:txBody>
      </p:sp>
      <p:sp>
        <p:nvSpPr>
          <p:cNvPr id="129" name="Google Shape;129;p3"/>
          <p:cNvSpPr txBox="1"/>
          <p:nvPr/>
        </p:nvSpPr>
        <p:spPr>
          <a:xfrm>
            <a:off x="6123797" y="5532024"/>
            <a:ext cx="6168166" cy="2270175"/>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The Quality of Life Enjoyment and Satisfaction Questionnaire measures the degree of enjoyment and satisfaction Rogers’ patients experience their daily lives.</a:t>
            </a:r>
            <a:endParaRPr/>
          </a:p>
        </p:txBody>
      </p:sp>
      <p:sp>
        <p:nvSpPr>
          <p:cNvPr id="130" name="Google Shape;130;p3"/>
          <p:cNvSpPr/>
          <p:nvPr/>
        </p:nvSpPr>
        <p:spPr>
          <a:xfrm>
            <a:off x="14352150" y="4846605"/>
            <a:ext cx="3659059" cy="1370835"/>
          </a:xfrm>
          <a:custGeom>
            <a:avLst/>
            <a:gdLst/>
            <a:ahLst/>
            <a:cxnLst/>
            <a:rect l="l" t="t" r="r" b="b"/>
            <a:pathLst>
              <a:path w="4583439" h="1572097" extrusionOk="0">
                <a:moveTo>
                  <a:pt x="0" y="0"/>
                </a:moveTo>
                <a:lnTo>
                  <a:pt x="4583439" y="0"/>
                </a:lnTo>
                <a:lnTo>
                  <a:pt x="4583439" y="1572098"/>
                </a:lnTo>
                <a:lnTo>
                  <a:pt x="0" y="1572098"/>
                </a:lnTo>
                <a:lnTo>
                  <a:pt x="0" y="0"/>
                </a:lnTo>
                <a:close/>
              </a:path>
            </a:pathLst>
          </a:custGeom>
          <a:blipFill rotWithShape="1">
            <a:blip r:embed="rId4">
              <a:alphaModFix/>
            </a:blip>
            <a:stretch>
              <a:fillRect/>
            </a:stretch>
          </a:blipFill>
          <a:ln>
            <a:noFill/>
          </a:ln>
        </p:spPr>
        <p:txBody>
          <a:bodyPr/>
          <a:lstStyle/>
          <a:p>
            <a:endParaRPr lang="en-US"/>
          </a:p>
        </p:txBody>
      </p:sp>
      <p:sp>
        <p:nvSpPr>
          <p:cNvPr id="131" name="Google Shape;131;p3"/>
          <p:cNvSpPr txBox="1"/>
          <p:nvPr/>
        </p:nvSpPr>
        <p:spPr>
          <a:xfrm>
            <a:off x="-206022" y="3459785"/>
            <a:ext cx="5898356" cy="6414654"/>
          </a:xfrm>
          <a:prstGeom prst="rect">
            <a:avLst/>
          </a:prstGeom>
          <a:noFill/>
          <a:ln>
            <a:noFill/>
          </a:ln>
        </p:spPr>
        <p:txBody>
          <a:bodyPr spcFirstLastPara="1" wrap="square" lIns="91425" tIns="45700" rIns="91425" bIns="45700" anchor="t" anchorCtr="0">
            <a:normAutofit/>
          </a:bodyPr>
          <a:lstStyle/>
          <a:p>
            <a:pPr marL="457200" marR="0" lvl="0" indent="-457200" algn="ctr" rtl="0">
              <a:lnSpc>
                <a:spcPct val="100000"/>
              </a:lnSpc>
              <a:spcBef>
                <a:spcPts val="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OCD and anxiety</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Depression</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Addiction</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Eating disorders</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Trauma</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Anxiety and depression in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autism spectrum disorders</a:t>
            </a:r>
            <a:endParaRPr/>
          </a:p>
          <a:p>
            <a:pPr marL="457200" marR="0" lvl="0" indent="-457200" algn="ctr" rtl="0">
              <a:lnSpc>
                <a:spcPct val="100000"/>
              </a:lnSpc>
              <a:spcBef>
                <a:spcPts val="1800"/>
              </a:spcBef>
              <a:spcAft>
                <a:spcPts val="0"/>
              </a:spcAft>
              <a:buClr>
                <a:srgbClr val="FFFFFF"/>
              </a:buClr>
              <a:buSzPts val="3200"/>
              <a:buFont typeface="Arial"/>
              <a:buChar char="•"/>
            </a:pPr>
            <a:r>
              <a:rPr lang="en-US" sz="3200" b="0" i="0" u="none" strike="noStrike" cap="none">
                <a:solidFill>
                  <a:srgbClr val="000000"/>
                </a:solidFill>
                <a:latin typeface="Calibri"/>
                <a:ea typeface="Calibri"/>
                <a:cs typeface="Calibri"/>
                <a:sym typeface="Calibri"/>
              </a:rPr>
              <a:t>Offering TMS services</a:t>
            </a:r>
            <a:endParaRPr/>
          </a:p>
        </p:txBody>
      </p:sp>
      <p:sp>
        <p:nvSpPr>
          <p:cNvPr id="132" name="Google Shape;132;p3"/>
          <p:cNvSpPr txBox="1"/>
          <p:nvPr/>
        </p:nvSpPr>
        <p:spPr>
          <a:xfrm>
            <a:off x="-20782" y="2121134"/>
            <a:ext cx="5898356" cy="134518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000"/>
              <a:buFont typeface="Calibri"/>
              <a:buNone/>
            </a:pPr>
            <a:r>
              <a:rPr lang="en-US" sz="4000" b="1" i="1" u="none" strike="noStrike" cap="none">
                <a:solidFill>
                  <a:schemeClr val="dk1"/>
                </a:solidFill>
                <a:latin typeface="Calibri"/>
                <a:ea typeface="Calibri"/>
                <a:cs typeface="Calibri"/>
                <a:sym typeface="Calibri"/>
              </a:rPr>
              <a:t>What we treat:</a:t>
            </a:r>
            <a:endParaRPr/>
          </a:p>
        </p:txBody>
      </p:sp>
      <p:cxnSp>
        <p:nvCxnSpPr>
          <p:cNvPr id="133" name="Google Shape;133;p3"/>
          <p:cNvCxnSpPr/>
          <p:nvPr/>
        </p:nvCxnSpPr>
        <p:spPr>
          <a:xfrm>
            <a:off x="5791200" y="2400300"/>
            <a:ext cx="0" cy="7467600"/>
          </a:xfrm>
          <a:prstGeom prst="straightConnector1">
            <a:avLst/>
          </a:prstGeom>
          <a:noFill/>
          <a:ln w="9525" cap="flat" cmpd="sng">
            <a:solidFill>
              <a:schemeClr val="dk1"/>
            </a:solidFill>
            <a:prstDash val="solid"/>
            <a:round/>
            <a:headEnd type="none" w="sm" len="sm"/>
            <a:tailEnd type="none" w="sm" len="sm"/>
          </a:ln>
        </p:spPr>
      </p:cxnSp>
      <p:sp>
        <p:nvSpPr>
          <p:cNvPr id="134" name="Google Shape;134;p3"/>
          <p:cNvSpPr txBox="1"/>
          <p:nvPr/>
        </p:nvSpPr>
        <p:spPr>
          <a:xfrm>
            <a:off x="265500" y="9325849"/>
            <a:ext cx="55173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1" u="none" strike="noStrike" cap="none">
                <a:solidFill>
                  <a:schemeClr val="dk1"/>
                </a:solidFill>
                <a:latin typeface="Calibri"/>
                <a:ea typeface="Calibri"/>
                <a:cs typeface="Calibri"/>
                <a:sym typeface="Calibri"/>
              </a:rPr>
              <a:t>**How to refer? Call Admissions: 414-865-2500** </a:t>
            </a:r>
            <a:endParaRPr/>
          </a:p>
        </p:txBody>
      </p:sp>
      <p:sp>
        <p:nvSpPr>
          <p:cNvPr id="135" name="Google Shape;135;p3"/>
          <p:cNvSpPr txBox="1"/>
          <p:nvPr/>
        </p:nvSpPr>
        <p:spPr>
          <a:xfrm>
            <a:off x="5972301" y="8633352"/>
            <a:ext cx="9579892"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chemeClr val="dk1"/>
                </a:solidFill>
                <a:latin typeface="Calibri"/>
                <a:ea typeface="Calibri"/>
                <a:cs typeface="Calibri"/>
                <a:sym typeface="Calibri"/>
              </a:rPr>
              <a:t>Rogers is located in 10 states: California, Colorado, Florida, Georgia, Illinois, Minnesota, Pennsylvania, Tennessee, Washington, and Wisconsin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p:nvPr/>
        </p:nvSpPr>
        <p:spPr>
          <a:xfrm>
            <a:off x="-1233255" y="-212435"/>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142" name="Google Shape;142;p4"/>
          <p:cNvSpPr txBox="1"/>
          <p:nvPr/>
        </p:nvSpPr>
        <p:spPr>
          <a:xfrm>
            <a:off x="3729019" y="2497048"/>
            <a:ext cx="10829960" cy="44012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dirty="0">
                <a:solidFill>
                  <a:srgbClr val="000000"/>
                </a:solidFill>
                <a:latin typeface="Calibri"/>
                <a:ea typeface="Calibri"/>
                <a:cs typeface="Calibri"/>
                <a:sym typeface="Calibri"/>
              </a:rPr>
              <a:t>The WISE Initiative for Stigma Elimination is a nationwide coalition of organizations and individuals promoting inclusion and support for those affected by mental illness and addiction/substance </a:t>
            </a:r>
            <a:r>
              <a:rPr lang="en-US" sz="4000" dirty="0">
                <a:solidFill>
                  <a:srgbClr val="000000"/>
                </a:solidFill>
                <a:latin typeface="Calibri"/>
                <a:ea typeface="Calibri"/>
                <a:cs typeface="Calibri"/>
                <a:sym typeface="Calibri"/>
              </a:rPr>
              <a:t>use. </a:t>
            </a:r>
            <a:r>
              <a:rPr lang="en-US" sz="4000" b="0" i="0" dirty="0">
                <a:solidFill>
                  <a:srgbClr val="000000"/>
                </a:solidFill>
                <a:latin typeface="Calibri"/>
                <a:ea typeface="Calibri"/>
                <a:cs typeface="Calibri"/>
                <a:sym typeface="Calibri"/>
              </a:rPr>
              <a:t>Rogers’ Community Learning and Engagement staff coordinates the work of WISE</a:t>
            </a:r>
            <a:r>
              <a:rPr lang="en-US" sz="4000" dirty="0">
                <a:solidFill>
                  <a:srgbClr val="000000"/>
                </a:solidFill>
                <a:latin typeface="Calibri"/>
                <a:ea typeface="Calibri"/>
                <a:cs typeface="Calibri"/>
                <a:sym typeface="Calibri"/>
              </a:rPr>
              <a:t>. </a:t>
            </a:r>
            <a:endParaRPr sz="4000" strike="sngStrike" dirty="0">
              <a:solidFill>
                <a:schemeClr val="dk1"/>
              </a:solidFill>
              <a:latin typeface="Calibri"/>
              <a:ea typeface="Calibri"/>
              <a:cs typeface="Calibri"/>
              <a:sym typeface="Calibri"/>
            </a:endParaRPr>
          </a:p>
        </p:txBody>
      </p:sp>
      <p:sp>
        <p:nvSpPr>
          <p:cNvPr id="143" name="Google Shape;143;p4"/>
          <p:cNvSpPr txBox="1"/>
          <p:nvPr/>
        </p:nvSpPr>
        <p:spPr>
          <a:xfrm>
            <a:off x="5676899" y="656993"/>
            <a:ext cx="69342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chemeClr val="dk1"/>
                </a:solidFill>
                <a:latin typeface="Calibri"/>
                <a:ea typeface="Calibri"/>
                <a:cs typeface="Calibri"/>
                <a:sym typeface="Calibri"/>
              </a:rPr>
              <a:t>WISE</a:t>
            </a:r>
            <a:endParaRPr sz="9600" strike="sngStrike">
              <a:solidFill>
                <a:schemeClr val="dk1"/>
              </a:solidFill>
              <a:latin typeface="Calibri"/>
              <a:ea typeface="Calibri"/>
              <a:cs typeface="Calibri"/>
              <a:sym typeface="Calibri"/>
            </a:endParaRPr>
          </a:p>
        </p:txBody>
      </p:sp>
      <p:sp>
        <p:nvSpPr>
          <p:cNvPr id="144" name="Google Shape;144;p4"/>
          <p:cNvSpPr/>
          <p:nvPr/>
        </p:nvSpPr>
        <p:spPr>
          <a:xfrm rot="10800000">
            <a:off x="-788053" y="1714500"/>
            <a:ext cx="2232987" cy="1854651"/>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146" name="Google Shape;146;p4"/>
          <p:cNvSpPr txBox="1"/>
          <p:nvPr/>
        </p:nvSpPr>
        <p:spPr>
          <a:xfrm>
            <a:off x="11317703" y="9504219"/>
            <a:ext cx="615654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t>
            </a:r>
            <a:r>
              <a:rPr lang="en-US" sz="3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ww.eliminatestigma.org</a:t>
            </a:r>
            <a:endParaRPr sz="3200">
              <a:solidFill>
                <a:schemeClr val="dk1"/>
              </a:solidFill>
              <a:latin typeface="Calibri"/>
              <a:ea typeface="Calibri"/>
              <a:cs typeface="Calibri"/>
              <a:sym typeface="Calibri"/>
            </a:endParaRPr>
          </a:p>
        </p:txBody>
      </p:sp>
      <p:sp>
        <p:nvSpPr>
          <p:cNvPr id="147" name="Google Shape;147;p4"/>
          <p:cNvSpPr/>
          <p:nvPr/>
        </p:nvSpPr>
        <p:spPr>
          <a:xfrm>
            <a:off x="1066800" y="-686284"/>
            <a:ext cx="2504950" cy="212810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pic>
        <p:nvPicPr>
          <p:cNvPr id="3" name="Graphic 2">
            <a:extLst>
              <a:ext uri="{FF2B5EF4-FFF2-40B4-BE49-F238E27FC236}">
                <a16:creationId xmlns:a16="http://schemas.microsoft.com/office/drawing/2014/main" id="{02B83E6D-0107-85EE-047B-6F5A94D8B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7390" y="6522877"/>
            <a:ext cx="5837410" cy="29187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5"/>
          <p:cNvPicPr preferRelativeResize="0"/>
          <p:nvPr/>
        </p:nvPicPr>
        <p:blipFill rotWithShape="1">
          <a:blip r:embed="rId3">
            <a:alphaModFix/>
          </a:blip>
          <a:srcRect/>
          <a:stretch/>
        </p:blipFill>
        <p:spPr>
          <a:xfrm>
            <a:off x="15900952" y="-38100"/>
            <a:ext cx="3151905" cy="2731245"/>
          </a:xfrm>
          <a:prstGeom prst="rect">
            <a:avLst/>
          </a:prstGeom>
          <a:noFill/>
          <a:ln>
            <a:noFill/>
          </a:ln>
        </p:spPr>
      </p:pic>
      <p:pic>
        <p:nvPicPr>
          <p:cNvPr id="154" name="Google Shape;154;p5"/>
          <p:cNvPicPr preferRelativeResize="0"/>
          <p:nvPr/>
        </p:nvPicPr>
        <p:blipFill rotWithShape="1">
          <a:blip r:embed="rId4">
            <a:alphaModFix/>
          </a:blip>
          <a:srcRect/>
          <a:stretch/>
        </p:blipFill>
        <p:spPr>
          <a:xfrm>
            <a:off x="6253432" y="2342510"/>
            <a:ext cx="5375110" cy="5375110"/>
          </a:xfrm>
          <a:prstGeom prst="rect">
            <a:avLst/>
          </a:prstGeom>
          <a:noFill/>
          <a:ln>
            <a:noFill/>
          </a:ln>
        </p:spPr>
      </p:pic>
      <p:sp>
        <p:nvSpPr>
          <p:cNvPr id="155" name="Google Shape;155;p5"/>
          <p:cNvSpPr txBox="1">
            <a:spLocks noGrp="1"/>
          </p:cNvSpPr>
          <p:nvPr>
            <p:ph type="title"/>
          </p:nvPr>
        </p:nvSpPr>
        <p:spPr>
          <a:xfrm>
            <a:off x="1181100" y="342900"/>
            <a:ext cx="15925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595959"/>
              </a:buClr>
              <a:buSzPts val="6600"/>
              <a:buFont typeface="Arial"/>
              <a:buNone/>
            </a:pPr>
            <a:r>
              <a:rPr lang="en-US" sz="6600">
                <a:solidFill>
                  <a:srgbClr val="595959"/>
                </a:solidFill>
                <a:latin typeface="Arial"/>
                <a:ea typeface="Arial"/>
                <a:cs typeface="Arial"/>
                <a:sym typeface="Arial"/>
              </a:rPr>
              <a:t>What Are We Talking About?</a:t>
            </a:r>
            <a:endParaRPr/>
          </a:p>
        </p:txBody>
      </p:sp>
      <p:sp>
        <p:nvSpPr>
          <p:cNvPr id="156" name="Google Shape;156;p5"/>
          <p:cNvSpPr txBox="1">
            <a:spLocks noGrp="1"/>
          </p:cNvSpPr>
          <p:nvPr>
            <p:ph type="body" idx="1"/>
          </p:nvPr>
        </p:nvSpPr>
        <p:spPr>
          <a:xfrm>
            <a:off x="1352564" y="2117669"/>
            <a:ext cx="4664242" cy="7052474"/>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spcBef>
                <a:spcPts val="0"/>
              </a:spcBef>
              <a:spcAft>
                <a:spcPts val="0"/>
              </a:spcAft>
              <a:buClr>
                <a:schemeClr val="dk1"/>
              </a:buClr>
              <a:buSzPct val="100000"/>
              <a:buNone/>
            </a:pPr>
            <a:r>
              <a:rPr lang="en-US" sz="4400" b="1"/>
              <a:t>Mental Health</a:t>
            </a:r>
            <a:r>
              <a:rPr lang="en-US" sz="4400"/>
              <a:t>:</a:t>
            </a:r>
            <a:endParaRPr/>
          </a:p>
          <a:p>
            <a:pPr marL="0" lvl="0" indent="0" algn="ctr" rtl="0">
              <a:spcBef>
                <a:spcPts val="814"/>
              </a:spcBef>
              <a:spcAft>
                <a:spcPts val="0"/>
              </a:spcAft>
              <a:buClr>
                <a:schemeClr val="dk1"/>
              </a:buClr>
              <a:buSzPct val="100000"/>
              <a:buNone/>
            </a:pPr>
            <a:r>
              <a:rPr lang="en-US" sz="4400" b="0" i="0"/>
              <a:t>Talks about our mental well-being: our emotions, our thoughts and feelings, our ability to solve problems and overcome difficulties, our social connections, and our understanding of the world around us. </a:t>
            </a:r>
            <a:endParaRPr sz="4400"/>
          </a:p>
        </p:txBody>
      </p:sp>
      <p:sp>
        <p:nvSpPr>
          <p:cNvPr id="157" name="Google Shape;157;p5"/>
          <p:cNvSpPr txBox="1">
            <a:spLocks noGrp="1"/>
          </p:cNvSpPr>
          <p:nvPr>
            <p:ph type="body" idx="2"/>
          </p:nvPr>
        </p:nvSpPr>
        <p:spPr>
          <a:xfrm>
            <a:off x="11865169" y="2117669"/>
            <a:ext cx="4876800" cy="7509674"/>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spcBef>
                <a:spcPts val="0"/>
              </a:spcBef>
              <a:spcAft>
                <a:spcPts val="0"/>
              </a:spcAft>
              <a:buClr>
                <a:schemeClr val="dk1"/>
              </a:buClr>
              <a:buSzPct val="100000"/>
              <a:buNone/>
            </a:pPr>
            <a:r>
              <a:rPr lang="en-US" sz="4400" b="1"/>
              <a:t>Mental Illness</a:t>
            </a:r>
            <a:r>
              <a:rPr lang="en-US" sz="4400"/>
              <a:t>:</a:t>
            </a:r>
            <a:endParaRPr/>
          </a:p>
          <a:p>
            <a:pPr marL="0" lvl="0" indent="0" algn="ctr" rtl="0">
              <a:spcBef>
                <a:spcPts val="814"/>
              </a:spcBef>
              <a:spcAft>
                <a:spcPts val="0"/>
              </a:spcAft>
              <a:buClr>
                <a:schemeClr val="dk1"/>
              </a:buClr>
              <a:buSzPct val="100000"/>
              <a:buNone/>
            </a:pPr>
            <a:r>
              <a:rPr lang="en-US" sz="4400"/>
              <a:t>I</a:t>
            </a:r>
            <a:r>
              <a:rPr lang="en-US" sz="4400" b="0" i="0"/>
              <a:t>s an illness that affects the way people think, feel, behave, or interact with others. There are many different mental illnesses, and they have different symptoms that impact peoples’ lives in different ways.</a:t>
            </a:r>
            <a:endParaRPr sz="4400">
              <a:solidFill>
                <a:schemeClr val="dk1"/>
              </a:solidFill>
              <a:latin typeface="Calibri"/>
              <a:ea typeface="Calibri"/>
              <a:cs typeface="Calibri"/>
              <a:sym typeface="Calibri"/>
            </a:endParaRPr>
          </a:p>
          <a:p>
            <a:pPr marL="0" lvl="0" indent="0" algn="ctr" rtl="0">
              <a:spcBef>
                <a:spcPts val="814"/>
              </a:spcBef>
              <a:spcAft>
                <a:spcPts val="0"/>
              </a:spcAft>
              <a:buClr>
                <a:schemeClr val="dk1"/>
              </a:buClr>
              <a:buSzPct val="100000"/>
              <a:buNone/>
            </a:pPr>
            <a:endParaRPr sz="4400"/>
          </a:p>
        </p:txBody>
      </p:sp>
      <p:pic>
        <p:nvPicPr>
          <p:cNvPr id="158" name="Google Shape;158;p5"/>
          <p:cNvPicPr preferRelativeResize="0"/>
          <p:nvPr/>
        </p:nvPicPr>
        <p:blipFill rotWithShape="1">
          <a:blip r:embed="rId5">
            <a:alphaModFix/>
          </a:blip>
          <a:srcRect/>
          <a:stretch/>
        </p:blipFill>
        <p:spPr>
          <a:xfrm>
            <a:off x="14782800" y="-812934"/>
            <a:ext cx="2482516" cy="2145904"/>
          </a:xfrm>
          <a:prstGeom prst="rect">
            <a:avLst/>
          </a:prstGeom>
          <a:noFill/>
          <a:ln>
            <a:noFill/>
          </a:ln>
        </p:spPr>
      </p:pic>
      <p:pic>
        <p:nvPicPr>
          <p:cNvPr id="159" name="Google Shape;159;p5"/>
          <p:cNvPicPr preferRelativeResize="0"/>
          <p:nvPr/>
        </p:nvPicPr>
        <p:blipFill rotWithShape="1">
          <a:blip r:embed="rId6">
            <a:alphaModFix/>
          </a:blip>
          <a:srcRect/>
          <a:stretch/>
        </p:blipFill>
        <p:spPr>
          <a:xfrm>
            <a:off x="16459200" y="1805898"/>
            <a:ext cx="2358951" cy="20430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6"/>
          <p:cNvPicPr preferRelativeResize="0"/>
          <p:nvPr/>
        </p:nvPicPr>
        <p:blipFill rotWithShape="1">
          <a:blip r:embed="rId3">
            <a:alphaModFix/>
          </a:blip>
          <a:srcRect l="9424" r="1181"/>
          <a:stretch/>
        </p:blipFill>
        <p:spPr>
          <a:xfrm>
            <a:off x="7653130" y="2158072"/>
            <a:ext cx="10088218" cy="7628990"/>
          </a:xfrm>
          <a:prstGeom prst="rect">
            <a:avLst/>
          </a:prstGeom>
          <a:noFill/>
          <a:ln>
            <a:noFill/>
          </a:ln>
        </p:spPr>
      </p:pic>
      <p:sp>
        <p:nvSpPr>
          <p:cNvPr id="169" name="Google Shape;169;p6"/>
          <p:cNvSpPr txBox="1"/>
          <p:nvPr/>
        </p:nvSpPr>
        <p:spPr>
          <a:xfrm>
            <a:off x="1142473" y="1826468"/>
            <a:ext cx="6172727" cy="9475286"/>
          </a:xfrm>
          <a:prstGeom prst="rect">
            <a:avLst/>
          </a:prstGeom>
          <a:noFill/>
          <a:ln>
            <a:noFill/>
          </a:ln>
        </p:spPr>
        <p:txBody>
          <a:bodyPr spcFirstLastPara="1" wrap="square" lIns="0" tIns="0" rIns="0" bIns="0" anchor="t" anchorCtr="0">
            <a:spAutoFit/>
          </a:bodyPr>
          <a:lstStyle/>
          <a:p>
            <a:pPr marL="0" marR="0" lvl="0" indent="0" algn="ctr" rtl="0">
              <a:lnSpc>
                <a:spcPct val="197250"/>
              </a:lnSpc>
              <a:spcBef>
                <a:spcPts val="0"/>
              </a:spcBef>
              <a:spcAft>
                <a:spcPts val="0"/>
              </a:spcAft>
              <a:buNone/>
            </a:pPr>
            <a:r>
              <a:rPr lang="en-US" sz="4400" dirty="0">
                <a:solidFill>
                  <a:srgbClr val="000000"/>
                </a:solidFill>
                <a:latin typeface="DM Sans"/>
                <a:ea typeface="DM Sans"/>
                <a:cs typeface="DM Sans"/>
                <a:sym typeface="DM Sans"/>
              </a:rPr>
              <a:t>Depression</a:t>
            </a:r>
            <a:endParaRPr dirty="0"/>
          </a:p>
          <a:p>
            <a:pPr marL="0" marR="0" lvl="0" indent="0" algn="ctr" rtl="0">
              <a:lnSpc>
                <a:spcPct val="197250"/>
              </a:lnSpc>
              <a:spcBef>
                <a:spcPts val="0"/>
              </a:spcBef>
              <a:spcAft>
                <a:spcPts val="0"/>
              </a:spcAft>
              <a:buNone/>
            </a:pPr>
            <a:r>
              <a:rPr lang="en-US" sz="4400" dirty="0">
                <a:solidFill>
                  <a:srgbClr val="000000"/>
                </a:solidFill>
                <a:latin typeface="DM Sans"/>
                <a:ea typeface="DM Sans"/>
                <a:cs typeface="DM Sans"/>
                <a:sym typeface="DM Sans"/>
              </a:rPr>
              <a:t>Schizophrenia</a:t>
            </a:r>
            <a:endParaRPr dirty="0"/>
          </a:p>
          <a:p>
            <a:pPr marL="0" marR="0" lvl="0" indent="0" algn="ctr" rtl="0">
              <a:lnSpc>
                <a:spcPct val="197250"/>
              </a:lnSpc>
              <a:spcBef>
                <a:spcPts val="0"/>
              </a:spcBef>
              <a:spcAft>
                <a:spcPts val="0"/>
              </a:spcAft>
              <a:buNone/>
            </a:pPr>
            <a:r>
              <a:rPr lang="en-US" sz="4400" dirty="0">
                <a:solidFill>
                  <a:srgbClr val="000000"/>
                </a:solidFill>
                <a:latin typeface="DM Sans"/>
                <a:ea typeface="DM Sans"/>
                <a:cs typeface="DM Sans"/>
                <a:sym typeface="DM Sans"/>
              </a:rPr>
              <a:t>Eating Disorders</a:t>
            </a:r>
            <a:endParaRPr dirty="0"/>
          </a:p>
          <a:p>
            <a:pPr marL="0" marR="0" lvl="0" indent="0" algn="ctr" rtl="0">
              <a:lnSpc>
                <a:spcPct val="216974"/>
              </a:lnSpc>
              <a:spcBef>
                <a:spcPts val="0"/>
              </a:spcBef>
              <a:spcAft>
                <a:spcPts val="0"/>
              </a:spcAft>
              <a:buNone/>
            </a:pPr>
            <a:r>
              <a:rPr lang="en-US" sz="4400" spc="-150" dirty="0">
                <a:solidFill>
                  <a:srgbClr val="000000"/>
                </a:solidFill>
                <a:latin typeface="DM Sans"/>
                <a:ea typeface="DM Sans"/>
                <a:cs typeface="DM Sans"/>
                <a:sym typeface="DM Sans"/>
              </a:rPr>
              <a:t>Substance Use Disorders</a:t>
            </a:r>
            <a:endParaRPr sz="4400" spc="-150" dirty="0"/>
          </a:p>
          <a:p>
            <a:pPr marL="0" marR="0" lvl="0" indent="0" algn="ctr" rtl="0">
              <a:lnSpc>
                <a:spcPct val="197250"/>
              </a:lnSpc>
              <a:spcBef>
                <a:spcPts val="0"/>
              </a:spcBef>
              <a:spcAft>
                <a:spcPts val="0"/>
              </a:spcAft>
              <a:buNone/>
            </a:pPr>
            <a:r>
              <a:rPr lang="en-US" sz="4400" dirty="0">
                <a:solidFill>
                  <a:srgbClr val="000000"/>
                </a:solidFill>
                <a:latin typeface="DM Sans"/>
                <a:ea typeface="DM Sans"/>
                <a:cs typeface="DM Sans"/>
                <a:sym typeface="DM Sans"/>
              </a:rPr>
              <a:t>Trauma</a:t>
            </a:r>
            <a:endParaRPr dirty="0"/>
          </a:p>
          <a:p>
            <a:pPr marL="0" marR="0" lvl="0" indent="0" algn="ctr" rtl="0">
              <a:lnSpc>
                <a:spcPct val="197250"/>
              </a:lnSpc>
              <a:spcBef>
                <a:spcPts val="0"/>
              </a:spcBef>
              <a:spcAft>
                <a:spcPts val="0"/>
              </a:spcAft>
              <a:buNone/>
            </a:pPr>
            <a:r>
              <a:rPr lang="en-US" sz="4400" dirty="0">
                <a:solidFill>
                  <a:srgbClr val="000000"/>
                </a:solidFill>
                <a:latin typeface="DM Sans"/>
                <a:ea typeface="DM Sans"/>
                <a:cs typeface="DM Sans"/>
                <a:sym typeface="DM Sans"/>
              </a:rPr>
              <a:t>Anxiety</a:t>
            </a:r>
            <a:endParaRPr dirty="0"/>
          </a:p>
          <a:p>
            <a:pPr marL="0" marR="0" lvl="0" indent="0" algn="ctr" rtl="0">
              <a:lnSpc>
                <a:spcPct val="192866"/>
              </a:lnSpc>
              <a:spcBef>
                <a:spcPts val="0"/>
              </a:spcBef>
              <a:spcAft>
                <a:spcPts val="0"/>
              </a:spcAft>
              <a:buNone/>
            </a:pPr>
            <a:r>
              <a:rPr lang="en-US" sz="4400" dirty="0">
                <a:solidFill>
                  <a:srgbClr val="000000"/>
                </a:solidFill>
                <a:latin typeface="DM Sans"/>
                <a:ea typeface="DM Sans"/>
                <a:cs typeface="DM Sans"/>
                <a:sym typeface="DM Sans"/>
              </a:rPr>
              <a:t>and many mor</a:t>
            </a:r>
            <a:r>
              <a:rPr lang="en-US" sz="4500" dirty="0">
                <a:solidFill>
                  <a:srgbClr val="000000"/>
                </a:solidFill>
                <a:latin typeface="DM Sans"/>
                <a:ea typeface="DM Sans"/>
                <a:cs typeface="DM Sans"/>
                <a:sym typeface="DM Sans"/>
              </a:rPr>
              <a:t>e...</a:t>
            </a:r>
            <a:endParaRPr dirty="0"/>
          </a:p>
        </p:txBody>
      </p:sp>
      <p:sp>
        <p:nvSpPr>
          <p:cNvPr id="170" name="Google Shape;170;p6"/>
          <p:cNvSpPr/>
          <p:nvPr/>
        </p:nvSpPr>
        <p:spPr>
          <a:xfrm>
            <a:off x="-1110152" y="-571500"/>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171" name="Google Shape;171;p6"/>
          <p:cNvSpPr/>
          <p:nvPr/>
        </p:nvSpPr>
        <p:spPr>
          <a:xfrm>
            <a:off x="-605004" y="1431185"/>
            <a:ext cx="2141618" cy="185465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172" name="Google Shape;172;p6"/>
          <p:cNvSpPr/>
          <p:nvPr/>
        </p:nvSpPr>
        <p:spPr>
          <a:xfrm rot="10800000">
            <a:off x="1142473" y="-634224"/>
            <a:ext cx="1798578" cy="155757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173" name="Google Shape;173;p6"/>
          <p:cNvSpPr txBox="1"/>
          <p:nvPr/>
        </p:nvSpPr>
        <p:spPr>
          <a:xfrm>
            <a:off x="2483554" y="239288"/>
            <a:ext cx="13320891"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Calibri"/>
                <a:ea typeface="Calibri"/>
                <a:cs typeface="Calibri"/>
                <a:sym typeface="Calibri"/>
              </a:rPr>
              <a:t>Examples of Mental Health Challenges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7"/>
          <p:cNvSpPr/>
          <p:nvPr/>
        </p:nvSpPr>
        <p:spPr>
          <a:xfrm>
            <a:off x="15683343" y="8432348"/>
            <a:ext cx="3151914" cy="272957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180" name="Google Shape;180;p7"/>
          <p:cNvSpPr/>
          <p:nvPr/>
        </p:nvSpPr>
        <p:spPr>
          <a:xfrm>
            <a:off x="0" y="0"/>
            <a:ext cx="7099032" cy="10305047"/>
          </a:xfrm>
          <a:custGeom>
            <a:avLst/>
            <a:gdLst/>
            <a:ahLst/>
            <a:cxnLst/>
            <a:rect l="l" t="t" r="r" b="b"/>
            <a:pathLst>
              <a:path w="6028456" h="9096987" extrusionOk="0">
                <a:moveTo>
                  <a:pt x="0" y="0"/>
                </a:moveTo>
                <a:lnTo>
                  <a:pt x="6028456" y="0"/>
                </a:lnTo>
                <a:lnTo>
                  <a:pt x="6028456" y="9096986"/>
                </a:lnTo>
                <a:lnTo>
                  <a:pt x="0" y="9096986"/>
                </a:lnTo>
                <a:lnTo>
                  <a:pt x="0" y="0"/>
                </a:lnTo>
                <a:close/>
              </a:path>
            </a:pathLst>
          </a:custGeom>
          <a:blipFill rotWithShape="1">
            <a:blip r:embed="rId3">
              <a:alphaModFix/>
            </a:blip>
            <a:stretch>
              <a:fillRect r="-12402"/>
            </a:stretch>
          </a:blipFill>
          <a:ln>
            <a:noFill/>
          </a:ln>
        </p:spPr>
        <p:txBody>
          <a:bodyPr/>
          <a:lstStyle/>
          <a:p>
            <a:endParaRPr lang="en-US"/>
          </a:p>
        </p:txBody>
      </p:sp>
      <p:sp>
        <p:nvSpPr>
          <p:cNvPr id="181" name="Google Shape;181;p7"/>
          <p:cNvSpPr txBox="1"/>
          <p:nvPr/>
        </p:nvSpPr>
        <p:spPr>
          <a:xfrm>
            <a:off x="7840861" y="3758505"/>
            <a:ext cx="9418439" cy="276998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a:solidFill>
                  <a:srgbClr val="000000"/>
                </a:solidFill>
                <a:latin typeface="Calibri"/>
                <a:ea typeface="Calibri"/>
                <a:cs typeface="Calibri"/>
                <a:sym typeface="Calibri"/>
              </a:rPr>
              <a:t>1 in 5 people will experience a mental health challenge in any given year.</a:t>
            </a:r>
            <a:endParaRPr sz="6000" strike="sngStrike">
              <a:solidFill>
                <a:srgbClr val="000000"/>
              </a:solidFill>
              <a:latin typeface="Calibri"/>
              <a:ea typeface="Calibri"/>
              <a:cs typeface="Calibri"/>
              <a:sym typeface="Calibri"/>
            </a:endParaRPr>
          </a:p>
        </p:txBody>
      </p:sp>
      <p:sp>
        <p:nvSpPr>
          <p:cNvPr id="182" name="Google Shape;182;p7"/>
          <p:cNvSpPr/>
          <p:nvPr/>
        </p:nvSpPr>
        <p:spPr>
          <a:xfrm>
            <a:off x="14401800" y="8764668"/>
            <a:ext cx="2141618" cy="185465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183" name="Google Shape;183;p7"/>
          <p:cNvSpPr/>
          <p:nvPr/>
        </p:nvSpPr>
        <p:spPr>
          <a:xfrm rot="10800000">
            <a:off x="17036679" y="7235252"/>
            <a:ext cx="1798578" cy="155757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p:nvPr/>
        </p:nvSpPr>
        <p:spPr>
          <a:xfrm>
            <a:off x="-2057400" y="6896100"/>
            <a:ext cx="4877731" cy="4709970"/>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190" name="Google Shape;190;p8"/>
          <p:cNvSpPr/>
          <p:nvPr/>
        </p:nvSpPr>
        <p:spPr>
          <a:xfrm>
            <a:off x="1194955" y="6743904"/>
            <a:ext cx="3034530" cy="262791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191" name="Google Shape;191;p8"/>
          <p:cNvSpPr/>
          <p:nvPr/>
        </p:nvSpPr>
        <p:spPr>
          <a:xfrm>
            <a:off x="2099802" y="9209684"/>
            <a:ext cx="2141618" cy="185465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graphicFrame>
        <p:nvGraphicFramePr>
          <p:cNvPr id="192" name="Google Shape;192;p8"/>
          <p:cNvGraphicFramePr/>
          <p:nvPr/>
        </p:nvGraphicFramePr>
        <p:xfrm>
          <a:off x="4488011" y="2747047"/>
          <a:ext cx="10602200" cy="5786100"/>
        </p:xfrm>
        <a:graphic>
          <a:graphicData uri="http://schemas.openxmlformats.org/drawingml/2006/table">
            <a:tbl>
              <a:tblPr>
                <a:noFill/>
                <a:tableStyleId>{2ADDF44B-1F7C-4AD0-B993-97E45BBE51C8}</a:tableStyleId>
              </a:tblPr>
              <a:tblGrid>
                <a:gridCol w="5482450">
                  <a:extLst>
                    <a:ext uri="{9D8B030D-6E8A-4147-A177-3AD203B41FA5}">
                      <a16:colId xmlns:a16="http://schemas.microsoft.com/office/drawing/2014/main" val="20000"/>
                    </a:ext>
                  </a:extLst>
                </a:gridCol>
                <a:gridCol w="5119750">
                  <a:extLst>
                    <a:ext uri="{9D8B030D-6E8A-4147-A177-3AD203B41FA5}">
                      <a16:colId xmlns:a16="http://schemas.microsoft.com/office/drawing/2014/main" val="20001"/>
                    </a:ext>
                  </a:extLst>
                </a:gridCol>
              </a:tblGrid>
              <a:tr h="1567300">
                <a:tc>
                  <a:txBody>
                    <a:bodyPr/>
                    <a:lstStyle/>
                    <a:p>
                      <a:pPr marL="0" marR="0" lvl="0" indent="0" algn="ctr" rtl="0">
                        <a:lnSpc>
                          <a:spcPct val="140007"/>
                        </a:lnSpc>
                        <a:spcBef>
                          <a:spcPts val="0"/>
                        </a:spcBef>
                        <a:spcAft>
                          <a:spcPts val="0"/>
                        </a:spcAft>
                        <a:buNone/>
                      </a:pPr>
                      <a:r>
                        <a:rPr lang="en-US" sz="5199" u="none" strike="noStrike" cap="none">
                          <a:solidFill>
                            <a:srgbClr val="545454"/>
                          </a:solidFill>
                          <a:latin typeface="DM Sans"/>
                          <a:ea typeface="DM Sans"/>
                          <a:cs typeface="DM Sans"/>
                          <a:sym typeface="DM Sans"/>
                        </a:rPr>
                        <a:t>DEFINITION</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tc>
                  <a:txBody>
                    <a:bodyPr/>
                    <a:lstStyle/>
                    <a:p>
                      <a:pPr marL="0" marR="0" lvl="0" indent="0" algn="ctr" rtl="0">
                        <a:lnSpc>
                          <a:spcPct val="140007"/>
                        </a:lnSpc>
                        <a:spcBef>
                          <a:spcPts val="0"/>
                        </a:spcBef>
                        <a:spcAft>
                          <a:spcPts val="0"/>
                        </a:spcAft>
                        <a:buNone/>
                      </a:pPr>
                      <a:r>
                        <a:rPr lang="en-US" sz="5199" u="none" strike="noStrike" cap="none">
                          <a:solidFill>
                            <a:srgbClr val="545454"/>
                          </a:solidFill>
                          <a:latin typeface="DM Sans"/>
                          <a:ea typeface="DM Sans"/>
                          <a:cs typeface="DM Sans"/>
                          <a:sym typeface="DM Sans"/>
                        </a:rPr>
                        <a:t>TYPE</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extLst>
                  <a:ext uri="{0D108BD9-81ED-4DB2-BD59-A6C34878D82A}">
                    <a16:rowId xmlns:a16="http://schemas.microsoft.com/office/drawing/2014/main" val="10000"/>
                  </a:ext>
                </a:extLst>
              </a:tr>
              <a:tr h="1054700">
                <a:tc>
                  <a:txBody>
                    <a:bodyPr/>
                    <a:lstStyle/>
                    <a:p>
                      <a:pPr marL="0" marR="0" lvl="0" indent="0" algn="ctr" rtl="0">
                        <a:lnSpc>
                          <a:spcPct val="140012"/>
                        </a:lnSpc>
                        <a:spcBef>
                          <a:spcPts val="0"/>
                        </a:spcBef>
                        <a:spcAft>
                          <a:spcPts val="0"/>
                        </a:spcAft>
                        <a:buNone/>
                      </a:pPr>
                      <a:r>
                        <a:rPr lang="en-US" sz="3299" u="none" strike="noStrike" cap="none">
                          <a:solidFill>
                            <a:srgbClr val="545454"/>
                          </a:solidFill>
                          <a:latin typeface="DM Sans"/>
                          <a:ea typeface="DM Sans"/>
                          <a:cs typeface="DM Sans"/>
                          <a:sym typeface="DM Sans"/>
                        </a:rPr>
                        <a:t>Stereotypes </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Internalized</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extLst>
                  <a:ext uri="{0D108BD9-81ED-4DB2-BD59-A6C34878D82A}">
                    <a16:rowId xmlns:a16="http://schemas.microsoft.com/office/drawing/2014/main" val="10001"/>
                  </a:ext>
                </a:extLst>
              </a:tr>
              <a:tr h="1054700">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Prejudice</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Public</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extLst>
                  <a:ext uri="{0D108BD9-81ED-4DB2-BD59-A6C34878D82A}">
                    <a16:rowId xmlns:a16="http://schemas.microsoft.com/office/drawing/2014/main" val="10002"/>
                  </a:ext>
                </a:extLst>
              </a:tr>
              <a:tr h="1054700">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Discrimination</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Structural</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extLst>
                  <a:ext uri="{0D108BD9-81ED-4DB2-BD59-A6C34878D82A}">
                    <a16:rowId xmlns:a16="http://schemas.microsoft.com/office/drawing/2014/main" val="10003"/>
                  </a:ext>
                </a:extLst>
              </a:tr>
              <a:tr h="1054700">
                <a:tc>
                  <a:txBody>
                    <a:bodyPr/>
                    <a:lstStyle/>
                    <a:p>
                      <a:pPr marL="0" marR="0" lvl="0" indent="0" algn="ctr" rtl="0">
                        <a:lnSpc>
                          <a:spcPct val="140000"/>
                        </a:lnSpc>
                        <a:spcBef>
                          <a:spcPts val="0"/>
                        </a:spcBef>
                        <a:spcAft>
                          <a:spcPts val="0"/>
                        </a:spcAft>
                        <a:buNone/>
                      </a:pPr>
                      <a:r>
                        <a:rPr lang="en-US" sz="3300" u="none" strike="noStrike" cap="none">
                          <a:solidFill>
                            <a:srgbClr val="545454"/>
                          </a:solidFill>
                          <a:latin typeface="DM Sans"/>
                          <a:ea typeface="DM Sans"/>
                          <a:cs typeface="DM Sans"/>
                          <a:sym typeface="DM Sans"/>
                        </a:rPr>
                        <a:t>Oppression</a:t>
                      </a: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tc>
                  <a:txBody>
                    <a:bodyPr/>
                    <a:lstStyle/>
                    <a:p>
                      <a:pPr marL="0" marR="0" lvl="0" indent="0" algn="ctr" rtl="0">
                        <a:lnSpc>
                          <a:spcPct val="419999"/>
                        </a:lnSpc>
                        <a:spcBef>
                          <a:spcPts val="0"/>
                        </a:spcBef>
                        <a:spcAft>
                          <a:spcPts val="0"/>
                        </a:spcAft>
                        <a:buNone/>
                      </a:pPr>
                      <a:endParaRPr sz="1100" u="none" strike="noStrike" cap="none"/>
                    </a:p>
                  </a:txBody>
                  <a:tcPr marL="190500" marR="190500" marT="190500" marB="190500" anchor="ctr">
                    <a:lnL w="38100" cap="flat" cmpd="sng">
                      <a:solidFill>
                        <a:srgbClr val="FE6D73"/>
                      </a:solidFill>
                      <a:prstDash val="solid"/>
                      <a:round/>
                      <a:headEnd type="none" w="sm" len="sm"/>
                      <a:tailEnd type="none" w="sm" len="sm"/>
                    </a:lnL>
                    <a:lnR w="38100" cap="flat" cmpd="sng">
                      <a:solidFill>
                        <a:srgbClr val="FE6D73"/>
                      </a:solidFill>
                      <a:prstDash val="solid"/>
                      <a:round/>
                      <a:headEnd type="none" w="sm" len="sm"/>
                      <a:tailEnd type="none" w="sm" len="sm"/>
                    </a:lnR>
                    <a:lnT w="38100" cap="flat" cmpd="sng">
                      <a:solidFill>
                        <a:srgbClr val="FE6D73"/>
                      </a:solidFill>
                      <a:prstDash val="solid"/>
                      <a:round/>
                      <a:headEnd type="none" w="sm" len="sm"/>
                      <a:tailEnd type="none" w="sm" len="sm"/>
                    </a:lnT>
                    <a:lnB w="38100" cap="flat" cmpd="sng">
                      <a:solidFill>
                        <a:srgbClr val="FE6D7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93" name="Google Shape;193;p8"/>
          <p:cNvSpPr txBox="1"/>
          <p:nvPr/>
        </p:nvSpPr>
        <p:spPr>
          <a:xfrm>
            <a:off x="4234794" y="676275"/>
            <a:ext cx="10901264" cy="174751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200">
                <a:solidFill>
                  <a:srgbClr val="545454"/>
                </a:solidFill>
                <a:latin typeface="Arial"/>
                <a:ea typeface="Arial"/>
                <a:cs typeface="Arial"/>
                <a:sym typeface="Arial"/>
              </a:rPr>
              <a:t>WHAT IS STIGMA?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9"/>
          <p:cNvSpPr/>
          <p:nvPr/>
        </p:nvSpPr>
        <p:spPr>
          <a:xfrm rot="10800000">
            <a:off x="222534" y="3782075"/>
            <a:ext cx="4985461" cy="431743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48CFAE"/>
          </a:solidFill>
          <a:ln>
            <a:noFill/>
          </a:ln>
        </p:spPr>
        <p:txBody>
          <a:bodyPr/>
          <a:lstStyle/>
          <a:p>
            <a:endParaRPr lang="en-US"/>
          </a:p>
        </p:txBody>
      </p:sp>
      <p:sp>
        <p:nvSpPr>
          <p:cNvPr id="200" name="Google Shape;200;p9"/>
          <p:cNvSpPr/>
          <p:nvPr/>
        </p:nvSpPr>
        <p:spPr>
          <a:xfrm rot="10800000">
            <a:off x="3189666" y="7075935"/>
            <a:ext cx="3480308" cy="301396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E6D73"/>
          </a:solidFill>
          <a:ln>
            <a:noFill/>
          </a:ln>
        </p:spPr>
        <p:txBody>
          <a:bodyPr/>
          <a:lstStyle/>
          <a:p>
            <a:endParaRPr lang="en-US"/>
          </a:p>
        </p:txBody>
      </p:sp>
      <p:sp>
        <p:nvSpPr>
          <p:cNvPr id="201" name="Google Shape;201;p9"/>
          <p:cNvSpPr/>
          <p:nvPr/>
        </p:nvSpPr>
        <p:spPr>
          <a:xfrm rot="10800000">
            <a:off x="4399579" y="3274749"/>
            <a:ext cx="1798578" cy="1557577"/>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sp>
        <p:nvSpPr>
          <p:cNvPr id="202" name="Google Shape;202;p9"/>
          <p:cNvSpPr/>
          <p:nvPr/>
        </p:nvSpPr>
        <p:spPr>
          <a:xfrm rot="10800000">
            <a:off x="0" y="7170665"/>
            <a:ext cx="3378391" cy="292570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a:ln>
            <a:noFill/>
          </a:ln>
        </p:spPr>
        <p:txBody>
          <a:bodyPr/>
          <a:lstStyle/>
          <a:p>
            <a:endParaRPr lang="en-US"/>
          </a:p>
        </p:txBody>
      </p:sp>
      <p:grpSp>
        <p:nvGrpSpPr>
          <p:cNvPr id="203" name="Google Shape;203;p9"/>
          <p:cNvGrpSpPr/>
          <p:nvPr/>
        </p:nvGrpSpPr>
        <p:grpSpPr>
          <a:xfrm>
            <a:off x="8986898" y="1101331"/>
            <a:ext cx="8272402" cy="2036728"/>
            <a:chOff x="0" y="0"/>
            <a:chExt cx="11029869" cy="2715637"/>
          </a:xfrm>
        </p:grpSpPr>
        <p:sp>
          <p:nvSpPr>
            <p:cNvPr id="204" name="Google Shape;204;p9"/>
            <p:cNvSpPr txBox="1"/>
            <p:nvPr/>
          </p:nvSpPr>
          <p:spPr>
            <a:xfrm>
              <a:off x="0" y="0"/>
              <a:ext cx="11029869" cy="72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dirty="0">
                  <a:solidFill>
                    <a:srgbClr val="545454"/>
                  </a:solidFill>
                  <a:latin typeface="DM Sans"/>
                  <a:ea typeface="DM Sans"/>
                  <a:cs typeface="DM Sans"/>
                  <a:sym typeface="DM Sans"/>
                </a:rPr>
                <a:t>Stereotypes - Ideas </a:t>
              </a:r>
              <a:endParaRPr dirty="0"/>
            </a:p>
          </p:txBody>
        </p:sp>
        <p:sp>
          <p:nvSpPr>
            <p:cNvPr id="205" name="Google Shape;205;p9"/>
            <p:cNvSpPr txBox="1"/>
            <p:nvPr/>
          </p:nvSpPr>
          <p:spPr>
            <a:xfrm>
              <a:off x="0" y="1072892"/>
              <a:ext cx="11029869" cy="164274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a:solidFill>
                    <a:srgbClr val="545454"/>
                  </a:solidFill>
                  <a:latin typeface="DM Sans"/>
                  <a:ea typeface="DM Sans"/>
                  <a:cs typeface="DM Sans"/>
                  <a:sym typeface="DM Sans"/>
                </a:rPr>
                <a:t>"People with mental health challenges are incapable, fragile, dangerous, cannot recover."</a:t>
              </a:r>
              <a:endParaRPr/>
            </a:p>
            <a:p>
              <a:pPr marL="0" marR="0" lvl="0" indent="0" algn="l" rtl="0">
                <a:lnSpc>
                  <a:spcPct val="140016"/>
                </a:lnSpc>
                <a:spcBef>
                  <a:spcPts val="0"/>
                </a:spcBef>
                <a:spcAft>
                  <a:spcPts val="0"/>
                </a:spcAft>
                <a:buNone/>
              </a:pPr>
              <a:endParaRPr sz="2399">
                <a:solidFill>
                  <a:srgbClr val="545454"/>
                </a:solidFill>
                <a:latin typeface="DM Sans"/>
                <a:ea typeface="DM Sans"/>
                <a:cs typeface="DM Sans"/>
                <a:sym typeface="DM Sans"/>
              </a:endParaRPr>
            </a:p>
          </p:txBody>
        </p:sp>
      </p:grpSp>
      <p:cxnSp>
        <p:nvCxnSpPr>
          <p:cNvPr id="206" name="Google Shape;206;p9"/>
          <p:cNvCxnSpPr/>
          <p:nvPr/>
        </p:nvCxnSpPr>
        <p:spPr>
          <a:xfrm>
            <a:off x="8986898" y="3260825"/>
            <a:ext cx="8272402" cy="0"/>
          </a:xfrm>
          <a:prstGeom prst="straightConnector1">
            <a:avLst/>
          </a:prstGeom>
          <a:noFill/>
          <a:ln w="9525" cap="flat" cmpd="sng">
            <a:solidFill>
              <a:srgbClr val="227C9D"/>
            </a:solidFill>
            <a:prstDash val="solid"/>
            <a:round/>
            <a:headEnd type="none" w="sm" len="sm"/>
            <a:tailEnd type="none" w="sm" len="sm"/>
          </a:ln>
        </p:spPr>
      </p:cxnSp>
      <p:cxnSp>
        <p:nvCxnSpPr>
          <p:cNvPr id="207" name="Google Shape;207;p9"/>
          <p:cNvCxnSpPr/>
          <p:nvPr/>
        </p:nvCxnSpPr>
        <p:spPr>
          <a:xfrm>
            <a:off x="8986898" y="5280798"/>
            <a:ext cx="8272402" cy="0"/>
          </a:xfrm>
          <a:prstGeom prst="straightConnector1">
            <a:avLst/>
          </a:prstGeom>
          <a:noFill/>
          <a:ln w="9525" cap="flat" cmpd="sng">
            <a:solidFill>
              <a:srgbClr val="227C9D"/>
            </a:solidFill>
            <a:prstDash val="solid"/>
            <a:round/>
            <a:headEnd type="none" w="sm" len="sm"/>
            <a:tailEnd type="none" w="sm" len="sm"/>
          </a:ln>
        </p:spPr>
      </p:cxnSp>
      <p:sp>
        <p:nvSpPr>
          <p:cNvPr id="208" name="Google Shape;208;p9"/>
          <p:cNvSpPr/>
          <p:nvPr/>
        </p:nvSpPr>
        <p:spPr>
          <a:xfrm>
            <a:off x="7729975" y="7110898"/>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3">
              <a:alphaModFix/>
            </a:blip>
            <a:stretch>
              <a:fillRect l="-27089" r="-27089"/>
            </a:stretch>
          </a:blipFill>
          <a:ln>
            <a:noFill/>
          </a:ln>
        </p:spPr>
        <p:txBody>
          <a:bodyPr/>
          <a:lstStyle/>
          <a:p>
            <a:endParaRPr lang="en-US" dirty="0"/>
          </a:p>
        </p:txBody>
      </p:sp>
      <p:sp>
        <p:nvSpPr>
          <p:cNvPr id="209" name="Google Shape;209;p9"/>
          <p:cNvSpPr/>
          <p:nvPr/>
        </p:nvSpPr>
        <p:spPr>
          <a:xfrm>
            <a:off x="13799964" y="7075935"/>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4">
              <a:alphaModFix/>
            </a:blip>
            <a:stretch>
              <a:fillRect l="-26949" r="-26949"/>
            </a:stretch>
          </a:blipFill>
          <a:ln>
            <a:noFill/>
          </a:ln>
        </p:spPr>
        <p:txBody>
          <a:bodyPr/>
          <a:lstStyle/>
          <a:p>
            <a:endParaRPr lang="en-US"/>
          </a:p>
        </p:txBody>
      </p:sp>
      <p:sp>
        <p:nvSpPr>
          <p:cNvPr id="210" name="Google Shape;210;p9"/>
          <p:cNvSpPr/>
          <p:nvPr/>
        </p:nvSpPr>
        <p:spPr>
          <a:xfrm>
            <a:off x="10697106" y="7110898"/>
            <a:ext cx="3459336" cy="2995629"/>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rotWithShape="1">
            <a:blip r:embed="rId5">
              <a:alphaModFix/>
            </a:blip>
            <a:stretch>
              <a:fillRect l="-16684" r="-16684"/>
            </a:stretch>
          </a:blipFill>
          <a:ln>
            <a:noFill/>
          </a:ln>
        </p:spPr>
        <p:txBody>
          <a:bodyPr/>
          <a:lstStyle/>
          <a:p>
            <a:endParaRPr lang="en-US"/>
          </a:p>
        </p:txBody>
      </p:sp>
      <p:sp>
        <p:nvSpPr>
          <p:cNvPr id="211" name="Google Shape;211;p9"/>
          <p:cNvSpPr txBox="1"/>
          <p:nvPr/>
        </p:nvSpPr>
        <p:spPr>
          <a:xfrm>
            <a:off x="494593" y="190632"/>
            <a:ext cx="6300274" cy="28670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6000">
                <a:solidFill>
                  <a:srgbClr val="545454"/>
                </a:solidFill>
                <a:latin typeface="Arial"/>
                <a:ea typeface="Arial"/>
                <a:cs typeface="Arial"/>
                <a:sym typeface="Arial"/>
              </a:rPr>
              <a:t>STIGMATIZING THOUGHTS AND BELIEFS</a:t>
            </a:r>
            <a:endParaRPr/>
          </a:p>
        </p:txBody>
      </p:sp>
      <p:grpSp>
        <p:nvGrpSpPr>
          <p:cNvPr id="212" name="Google Shape;212;p9"/>
          <p:cNvGrpSpPr/>
          <p:nvPr/>
        </p:nvGrpSpPr>
        <p:grpSpPr>
          <a:xfrm>
            <a:off x="8986898" y="3510613"/>
            <a:ext cx="8272402" cy="1198528"/>
            <a:chOff x="0" y="0"/>
            <a:chExt cx="11029869" cy="1598037"/>
          </a:xfrm>
        </p:grpSpPr>
        <p:sp>
          <p:nvSpPr>
            <p:cNvPr id="213" name="Google Shape;213;p9"/>
            <p:cNvSpPr txBox="1"/>
            <p:nvPr/>
          </p:nvSpPr>
          <p:spPr>
            <a:xfrm>
              <a:off x="0" y="0"/>
              <a:ext cx="11029869" cy="723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600" dirty="0">
                  <a:solidFill>
                    <a:srgbClr val="545454"/>
                  </a:solidFill>
                  <a:latin typeface="DM Sans"/>
                  <a:ea typeface="DM Sans"/>
                  <a:cs typeface="DM Sans"/>
                  <a:sym typeface="DM Sans"/>
                </a:rPr>
                <a:t>Prejudice - Beliefs</a:t>
              </a:r>
              <a:endParaRPr dirty="0"/>
            </a:p>
          </p:txBody>
        </p:sp>
        <p:sp>
          <p:nvSpPr>
            <p:cNvPr id="214" name="Google Shape;214;p9"/>
            <p:cNvSpPr txBox="1"/>
            <p:nvPr/>
          </p:nvSpPr>
          <p:spPr>
            <a:xfrm>
              <a:off x="0" y="1072892"/>
              <a:ext cx="11029869" cy="525145"/>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399">
                  <a:solidFill>
                    <a:srgbClr val="545454"/>
                  </a:solidFill>
                  <a:latin typeface="DM Sans"/>
                  <a:ea typeface="DM Sans"/>
                  <a:cs typeface="DM Sans"/>
                  <a:sym typeface="DM Sans"/>
                </a:rPr>
                <a:t>"People with mental health challenges are less than."</a:t>
              </a:r>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3836</Words>
  <Application>Microsoft Office PowerPoint</Application>
  <PresentationFormat>Custom</PresentationFormat>
  <Paragraphs>237</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Cambria</vt:lpstr>
      <vt:lpstr>Roboto</vt:lpstr>
      <vt:lpstr>Georgia</vt:lpstr>
      <vt:lpstr>Arial</vt:lpstr>
      <vt:lpstr>Quattrocento Sans</vt:lpstr>
      <vt:lpstr>Calibri</vt:lpstr>
      <vt:lpstr>DM Sans</vt:lpstr>
      <vt:lpstr>Office Theme</vt:lpstr>
      <vt:lpstr>PowerPoint Presentation</vt:lpstr>
      <vt:lpstr>PowerPoint Presentation</vt:lpstr>
      <vt:lpstr>PowerPoint Presentation</vt:lpstr>
      <vt:lpstr>PowerPoint Presentation</vt:lpstr>
      <vt:lpstr>What Are We Talking About?</vt:lpstr>
      <vt:lpstr>PowerPoint Presentation</vt:lpstr>
      <vt:lpstr>PowerPoint Presentation</vt:lpstr>
      <vt:lpstr>PowerPoint Presentation</vt:lpstr>
      <vt:lpstr>PowerPoint Presentation</vt:lpstr>
      <vt:lpstr>PowerPoint Presentation</vt:lpstr>
      <vt:lpstr>Recovery Stories – Stigmatizing Beliefs and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Fair, Brittney</dc:creator>
  <cp:lastModifiedBy>Eric Brill</cp:lastModifiedBy>
  <cp:revision>3</cp:revision>
  <dcterms:created xsi:type="dcterms:W3CDTF">2006-08-16T00:00:00Z</dcterms:created>
  <dcterms:modified xsi:type="dcterms:W3CDTF">2023-11-10T21:05:35Z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y fmtid="{D5CDD505-2E9C-101B-9397-08002B2CF9AE}" pid="3" name="MediaServiceImageTags">
    <vt:lpwstr/>
  </property>
</Properties>
</file>