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13"/>
  </p:notesMasterIdLst>
  <p:sldIdLst>
    <p:sldId id="256" r:id="rId6"/>
    <p:sldId id="257" r:id="rId7"/>
    <p:sldId id="258" r:id="rId8"/>
    <p:sldId id="259" r:id="rId9"/>
    <p:sldId id="260" r:id="rId10"/>
    <p:sldId id="261" r:id="rId11"/>
    <p:sldId id="2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9A5"/>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187F43-92C6-446C-A110-4BBA6429785C}" v="2" dt="2023-09-25T16:23:01.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2"/>
    <p:restoredTop sz="52174" autoAdjust="0"/>
  </p:normalViewPr>
  <p:slideViewPr>
    <p:cSldViewPr snapToGrid="0" snapToObjects="1" showGuides="1">
      <p:cViewPr varScale="1">
        <p:scale>
          <a:sx n="56" d="100"/>
          <a:sy n="56" d="100"/>
        </p:scale>
        <p:origin x="2430" y="60"/>
      </p:cViewPr>
      <p:guideLst>
        <p:guide orient="horz" pos="37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r, Brittney" userId="19229c15-2ac2-45a6-a098-de5305d84773" providerId="ADAL" clId="{58187F43-92C6-446C-A110-4BBA6429785C}"/>
    <pc:docChg chg="modSld">
      <pc:chgData name="Fair, Brittney" userId="19229c15-2ac2-45a6-a098-de5305d84773" providerId="ADAL" clId="{58187F43-92C6-446C-A110-4BBA6429785C}" dt="2023-09-25T16:23:07.754" v="56" actId="20577"/>
      <pc:docMkLst>
        <pc:docMk/>
      </pc:docMkLst>
      <pc:sldChg chg="modNotesTx">
        <pc:chgData name="Fair, Brittney" userId="19229c15-2ac2-45a6-a098-de5305d84773" providerId="ADAL" clId="{58187F43-92C6-446C-A110-4BBA6429785C}" dt="2023-09-25T16:11:43.500" v="27" actId="255"/>
        <pc:sldMkLst>
          <pc:docMk/>
          <pc:sldMk cId="1574453761" sldId="257"/>
        </pc:sldMkLst>
      </pc:sldChg>
      <pc:sldChg chg="modSp mod modNotesTx">
        <pc:chgData name="Fair, Brittney" userId="19229c15-2ac2-45a6-a098-de5305d84773" providerId="ADAL" clId="{58187F43-92C6-446C-A110-4BBA6429785C}" dt="2023-09-25T16:17:54.693" v="28" actId="20577"/>
        <pc:sldMkLst>
          <pc:docMk/>
          <pc:sldMk cId="1984102896" sldId="258"/>
        </pc:sldMkLst>
        <pc:spChg chg="mod">
          <ac:chgData name="Fair, Brittney" userId="19229c15-2ac2-45a6-a098-de5305d84773" providerId="ADAL" clId="{58187F43-92C6-446C-A110-4BBA6429785C}" dt="2023-09-25T15:38:11.343" v="0" actId="20577"/>
          <ac:spMkLst>
            <pc:docMk/>
            <pc:sldMk cId="1984102896" sldId="258"/>
            <ac:spMk id="5" creationId="{85188BA4-6761-EF43-9788-EDBDDEEE04C2}"/>
          </ac:spMkLst>
        </pc:spChg>
      </pc:sldChg>
      <pc:sldChg chg="modNotesTx">
        <pc:chgData name="Fair, Brittney" userId="19229c15-2ac2-45a6-a098-de5305d84773" providerId="ADAL" clId="{58187F43-92C6-446C-A110-4BBA6429785C}" dt="2023-09-25T16:23:07.754" v="56" actId="20577"/>
        <pc:sldMkLst>
          <pc:docMk/>
          <pc:sldMk cId="120584601"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24C45-045B-2748-A7EA-2D43C3A9B5F7}"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801BD-2B21-3145-BEDD-A891A631F021}" type="slidenum">
              <a:rPr lang="en-US" smtClean="0"/>
              <a:t>‹#›</a:t>
            </a:fld>
            <a:endParaRPr lang="en-US"/>
          </a:p>
        </p:txBody>
      </p:sp>
    </p:spTree>
    <p:extLst>
      <p:ext uri="{BB962C8B-B14F-4D97-AF65-F5344CB8AC3E}">
        <p14:creationId xmlns:p14="http://schemas.microsoft.com/office/powerpoint/2010/main" val="73787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 foundational question to explore for yourself and with your colleagues is: What do you believe about human</a:t>
            </a:r>
            <a:r>
              <a:rPr lang="en-US" altLang="en-US" baseline="0" dirty="0">
                <a:latin typeface="Arial" panose="020B0604020202020204" pitchFamily="34" charset="0"/>
              </a:rPr>
              <a:t> behavior? These few slides introduce the work of Ross Greene and others who promote the philosophy that humans do well when they can. </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1</a:t>
            </a:fld>
            <a:endParaRPr lang="en-US"/>
          </a:p>
        </p:txBody>
      </p:sp>
    </p:spTree>
    <p:extLst>
      <p:ext uri="{BB962C8B-B14F-4D97-AF65-F5344CB8AC3E}">
        <p14:creationId xmlns:p14="http://schemas.microsoft.com/office/powerpoint/2010/main" val="2496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working with kids, especially kids with challenges, you need a philosophy.</a:t>
            </a:r>
          </a:p>
          <a:p>
            <a:endParaRPr lang="en-US" dirty="0"/>
          </a:p>
          <a:p>
            <a:pPr marL="174708" indent="-174708">
              <a:buFont typeface="Arial" panose="020B0604020202020204" pitchFamily="34" charset="0"/>
              <a:buChar char="•"/>
            </a:pPr>
            <a:r>
              <a:rPr lang="en-US" sz="1200" dirty="0"/>
              <a:t>When curious, you ask questions:  “Who is this kid?”  “What is he or she up to?”</a:t>
            </a:r>
          </a:p>
          <a:p>
            <a:pPr marL="174708" indent="-174708">
              <a:buFont typeface="Arial" panose="020B0604020202020204" pitchFamily="34" charset="0"/>
              <a:buChar char="•"/>
            </a:pPr>
            <a:r>
              <a:rPr lang="en-US" sz="1200" dirty="0"/>
              <a:t>Your philosophy will guide your actions, especially when the challenges are acute.  Without a philosophy, you don’t have a guide as to what to do.</a:t>
            </a:r>
          </a:p>
          <a:p>
            <a:pPr marL="174708" indent="-174708">
              <a:buFont typeface="Arial" panose="020B0604020202020204" pitchFamily="34" charset="0"/>
              <a:buChar char="•"/>
            </a:pPr>
            <a:r>
              <a:rPr lang="en-US" sz="1200" dirty="0"/>
              <a:t>The philosophy driving this work is “Kids do well if they can.”  This contrasts to the much more popular philosophy that “Kids do well if they want to.”  </a:t>
            </a:r>
          </a:p>
          <a:p>
            <a:pPr marL="174708" indent="-174708">
              <a:buFont typeface="Arial" panose="020B0604020202020204" pitchFamily="34" charset="0"/>
              <a:buChar char="•"/>
            </a:pPr>
            <a:r>
              <a:rPr lang="en-US" sz="1200" dirty="0"/>
              <a:t>There are completely different philosophies, and have completely different ramifications for what you are going to do to help make things better. </a:t>
            </a:r>
          </a:p>
          <a:p>
            <a:pPr marL="174708" indent="-174708">
              <a:buFont typeface="Arial" panose="020B0604020202020204" pitchFamily="34" charset="0"/>
              <a:buChar char="•"/>
            </a:pPr>
            <a:r>
              <a:rPr lang="en-US" sz="1200" dirty="0"/>
              <a:t>If you have a “Kids do well if they want to” philosophy, then you would believe that a kid who isn’t doing well, is having that problem because he or she doesn’t want to. </a:t>
            </a:r>
          </a:p>
          <a:p>
            <a:endParaRPr lang="en-US" sz="1100" dirty="0"/>
          </a:p>
          <a:p>
            <a:pPr marL="0" indent="0">
              <a:buFont typeface="Arial" panose="020B0604020202020204" pitchFamily="34" charset="0"/>
              <a:buNone/>
            </a:pPr>
            <a:r>
              <a:rPr lang="en-US" sz="1100" dirty="0"/>
              <a:t>Watch this next video with Ross Greene speaking about these two philosophies.  Consider whether you are ready for a perspective shift in this area?  If you are curious about this, the link on the top of the page will take you to Ross Greene’s work.</a:t>
            </a:r>
          </a:p>
          <a:p>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2</a:t>
            </a:fld>
            <a:endParaRPr lang="en-US"/>
          </a:p>
        </p:txBody>
      </p:sp>
    </p:spTree>
    <p:extLst>
      <p:ext uri="{BB962C8B-B14F-4D97-AF65-F5344CB8AC3E}">
        <p14:creationId xmlns:p14="http://schemas.microsoft.com/office/powerpoint/2010/main" val="26517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This website includes a short video and a guide on how to engage students and families with social, emotional and behavioral challenges.  It digs into this adult attitude shift and provides many resources for future professional development. Let’s listen as Ross Greene explains the difference between the belief that a child does well if they want to versus if they can.</a:t>
            </a:r>
          </a:p>
          <a:p>
            <a:endParaRPr lang="en-US" altLang="en-US" dirty="0">
              <a:latin typeface="Arial" panose="020B0604020202020204" pitchFamily="34" charset="0"/>
            </a:endParaRPr>
          </a:p>
          <a:p>
            <a:r>
              <a:rPr lang="en-US" altLang="en-US" dirty="0">
                <a:latin typeface="Arial" panose="020B0604020202020204" pitchFamily="34" charset="0"/>
              </a:rPr>
              <a:t>Reach the 4 ½</a:t>
            </a:r>
            <a:r>
              <a:rPr lang="en-US" altLang="en-US" baseline="0" dirty="0">
                <a:latin typeface="Arial" panose="020B0604020202020204" pitchFamily="34" charset="0"/>
              </a:rPr>
              <a:t> minute video by clicking on the webpage image. </a:t>
            </a:r>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3</a:t>
            </a:fld>
            <a:endParaRPr lang="en-US"/>
          </a:p>
        </p:txBody>
      </p:sp>
    </p:spTree>
    <p:extLst>
      <p:ext uri="{BB962C8B-B14F-4D97-AF65-F5344CB8AC3E}">
        <p14:creationId xmlns:p14="http://schemas.microsoft.com/office/powerpoint/2010/main" val="565499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two very different mindsets are on this slide.</a:t>
            </a:r>
          </a:p>
          <a:p>
            <a:endParaRPr lang="en-US" altLang="en-US" dirty="0">
              <a:latin typeface="Arial" panose="020B0604020202020204" pitchFamily="34" charset="0"/>
            </a:endParaRPr>
          </a:p>
          <a:p>
            <a:r>
              <a:rPr lang="en-US" altLang="en-US" dirty="0">
                <a:latin typeface="Arial" panose="020B0604020202020204" pitchFamily="34" charset="0"/>
              </a:rPr>
              <a:t>Below them are words that we might hear used to describe a child’s behavior or motivation. The first four fit with the belief that kids would do well if they just wanted to.  The last four fit with the belief that kids would do well if they can.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4</a:t>
            </a:fld>
            <a:endParaRPr lang="en-US"/>
          </a:p>
        </p:txBody>
      </p:sp>
    </p:spTree>
    <p:extLst>
      <p:ext uri="{BB962C8B-B14F-4D97-AF65-F5344CB8AC3E}">
        <p14:creationId xmlns:p14="http://schemas.microsoft.com/office/powerpoint/2010/main" val="32516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a:pPr>
            <a:r>
              <a:rPr lang="en-US" dirty="0">
                <a:ea typeface="MS PGothic" charset="0"/>
              </a:rPr>
              <a:t>How these mindsets impact us</a:t>
            </a:r>
            <a:r>
              <a:rPr lang="en-US" baseline="0" dirty="0">
                <a:ea typeface="MS PGothic" charset="0"/>
              </a:rPr>
              <a:t> and the children we serve?</a:t>
            </a:r>
          </a:p>
          <a:p>
            <a:pPr>
              <a:lnSpc>
                <a:spcPct val="100000"/>
              </a:lnSpc>
              <a:defRPr/>
            </a:pPr>
            <a:endParaRPr lang="en-US" dirty="0">
              <a:ea typeface="MS PGothic" charset="0"/>
            </a:endParaRPr>
          </a:p>
          <a:p>
            <a:pPr>
              <a:lnSpc>
                <a:spcPct val="100000"/>
              </a:lnSpc>
              <a:defRPr/>
            </a:pPr>
            <a:r>
              <a:rPr lang="en-US" dirty="0">
                <a:ea typeface="MS PGothic" charset="0"/>
              </a:rPr>
              <a:t>Some key concepts for the role of an educator who believes that kids do well if they can include:</a:t>
            </a:r>
          </a:p>
          <a:p>
            <a:pPr marL="174708" indent="-174708">
              <a:lnSpc>
                <a:spcPct val="100000"/>
              </a:lnSpc>
              <a:spcAft>
                <a:spcPts val="1223"/>
              </a:spcAft>
              <a:buFont typeface="Arial"/>
              <a:buChar char="•"/>
              <a:defRPr/>
            </a:pPr>
            <a:r>
              <a:rPr lang="en-US" sz="1200" dirty="0">
                <a:ea typeface="MS PGothic" charset="0"/>
              </a:rPr>
              <a:t>Practice effective educational strategies.</a:t>
            </a:r>
          </a:p>
          <a:p>
            <a:pPr marL="174708" indent="-174708">
              <a:lnSpc>
                <a:spcPct val="100000"/>
              </a:lnSpc>
              <a:spcAft>
                <a:spcPts val="1223"/>
              </a:spcAft>
              <a:buFont typeface="Arial"/>
              <a:buChar char="•"/>
              <a:defRPr/>
            </a:pPr>
            <a:r>
              <a:rPr lang="en-US" sz="1200" dirty="0">
                <a:ea typeface="MS PGothic" charset="0"/>
              </a:rPr>
              <a:t>Spotlight unusual challenges based on developmental norms for age you teach.</a:t>
            </a:r>
          </a:p>
          <a:p>
            <a:pPr marL="174708" indent="-174708">
              <a:lnSpc>
                <a:spcPct val="100000"/>
              </a:lnSpc>
              <a:spcAft>
                <a:spcPts val="1223"/>
              </a:spcAft>
              <a:buFont typeface="Arial"/>
              <a:buChar char="•"/>
              <a:defRPr/>
            </a:pPr>
            <a:r>
              <a:rPr lang="en-US" sz="1200" dirty="0">
                <a:ea typeface="MS PGothic" charset="0"/>
              </a:rPr>
              <a:t>Be curious, consistently work to connect, and co-plan with students and parents.</a:t>
            </a:r>
          </a:p>
          <a:p>
            <a:pPr marL="174708" indent="-174708">
              <a:lnSpc>
                <a:spcPct val="100000"/>
              </a:lnSpc>
              <a:spcAft>
                <a:spcPts val="1223"/>
              </a:spcAft>
              <a:buFont typeface="Arial"/>
              <a:buChar char="•"/>
              <a:defRPr/>
            </a:pPr>
            <a:r>
              <a:rPr lang="en-US" sz="1200" dirty="0">
                <a:ea typeface="MS PGothic" charset="0"/>
              </a:rPr>
              <a:t>Offer realistic hope and authentic caring.</a:t>
            </a:r>
          </a:p>
          <a:p>
            <a:pPr marL="174708" indent="-174708">
              <a:lnSpc>
                <a:spcPct val="100000"/>
              </a:lnSpc>
              <a:spcAft>
                <a:spcPts val="1223"/>
              </a:spcAft>
              <a:buFont typeface="Arial"/>
              <a:buChar char="•"/>
              <a:defRPr/>
            </a:pPr>
            <a:r>
              <a:rPr lang="en-US" sz="1200" dirty="0">
                <a:ea typeface="MS PGothic" charset="0"/>
              </a:rPr>
              <a:t>Connect to informal and formal </a:t>
            </a:r>
            <a:r>
              <a:rPr lang="en-US" sz="1200">
                <a:ea typeface="MS PGothic" charset="0"/>
              </a:rPr>
              <a:t>supports.</a:t>
            </a:r>
            <a:endParaRPr lang="en-US" dirty="0">
              <a:ea typeface="MS PGothic" charset="0"/>
            </a:endParaRPr>
          </a:p>
          <a:p>
            <a:pPr>
              <a:lnSpc>
                <a:spcPct val="100000"/>
              </a:lnSpc>
              <a:spcAft>
                <a:spcPts val="1223"/>
              </a:spcAft>
              <a:defRPr/>
            </a:pPr>
            <a:r>
              <a:rPr lang="en-US" dirty="0">
                <a:ea typeface="MS PGothic" charset="0"/>
              </a:rPr>
              <a:t>Educators who believe that it is mostly a matter of motivation – “Kids need to want to do better” – may</a:t>
            </a:r>
            <a:r>
              <a:rPr lang="en-US" baseline="0" dirty="0">
                <a:ea typeface="MS PGothic" charset="0"/>
              </a:rPr>
              <a:t> find themselves fatigued from trying to motivate with the carrot or stick when what is needed is collaborative problem solving and skill development. One’s basic philosophy about behavior can be a big cause of compassion fatigue.</a:t>
            </a:r>
            <a:endParaRPr lang="en-US" dirty="0">
              <a:ea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5</a:t>
            </a:fld>
            <a:endParaRPr lang="en-US"/>
          </a:p>
        </p:txBody>
      </p:sp>
    </p:spTree>
    <p:extLst>
      <p:ext uri="{BB962C8B-B14F-4D97-AF65-F5344CB8AC3E}">
        <p14:creationId xmlns:p14="http://schemas.microsoft.com/office/powerpoint/2010/main" val="102963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a:t>
            </a:r>
            <a:r>
              <a:rPr lang="en-US" altLang="en-US" baseline="0" dirty="0">
                <a:latin typeface="Arial" panose="020B0604020202020204" pitchFamily="34" charset="0"/>
              </a:rPr>
              <a:t> applies to how we think about staff and colleague behavior too!</a:t>
            </a: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6</a:t>
            </a:fld>
            <a:endParaRPr lang="en-US"/>
          </a:p>
        </p:txBody>
      </p:sp>
    </p:spTree>
    <p:extLst>
      <p:ext uri="{BB962C8B-B14F-4D97-AF65-F5344CB8AC3E}">
        <p14:creationId xmlns:p14="http://schemas.microsoft.com/office/powerpoint/2010/main" val="3200897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And, of course, it is also applied to how we think about parents’ behavior. How are parents discussed in your school?  Do you ever hear negative talk about parents’ being “checked out” and unwilling to support their student’s success at school?</a:t>
            </a:r>
            <a:r>
              <a:rPr lang="en-US" altLang="en-US" baseline="0" dirty="0">
                <a:latin typeface="Arial" panose="020B0604020202020204" pitchFamily="34" charset="0"/>
              </a:rPr>
              <a:t>  When parents arrive, do we trust that they have a unique perspective to offer and are willing to share with us strategies that engage their child? Do we value home/school collaboration where a coordinated approach among the adults is the ultimate goal?  How do we handle the distress of parents who are deeply worried about their child, and may appear defensive or blaming? Do we see helpful parenting as a matter of motivation or skill and supports?</a:t>
            </a:r>
          </a:p>
          <a:p>
            <a:endParaRPr lang="en-US" altLang="en-US"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1801BD-2B21-3145-BEDD-A891A631F021}" type="slidenum">
              <a:rPr lang="en-US" smtClean="0"/>
              <a:t>7</a:t>
            </a:fld>
            <a:endParaRPr lang="en-US"/>
          </a:p>
        </p:txBody>
      </p:sp>
    </p:spTree>
    <p:extLst>
      <p:ext uri="{BB962C8B-B14F-4D97-AF65-F5344CB8AC3E}">
        <p14:creationId xmlns:p14="http://schemas.microsoft.com/office/powerpoint/2010/main" val="22886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A59F-C852-204A-BD6A-628648FBFE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2D55F5-0D7A-F146-9298-B0EBB672E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1C9763-3370-1743-B85C-DEABE9C2FCFD}"/>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C91DA93D-99B0-EF4C-B2E3-5D7C21126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7B1F4-6887-3042-84DB-FE169BEBDDF3}"/>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423661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2CE8-17B1-1441-8D68-D7D4C6F9CF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470D56-17CD-5549-A439-C7EBACFCDC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BAC84-63D3-3D4C-B60D-EFEC2A8A463D}"/>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3932FC25-7C2E-5142-B504-6DF64F783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C8890-E388-9A41-B964-8AB7AD3D50A1}"/>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3845579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6327E-0EF7-DE42-816D-BF9EBE4D4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8A901F-E183-A94B-A79F-B5FB02C7D7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6F31B-3A6D-604B-BC61-487C200FCF01}"/>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F06D5457-446C-1A4A-AF5A-3BDD10CCA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305BD-48C1-474E-A59A-E28B89ADC325}"/>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3881275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133106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16116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209073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6">
            <a:extLst>
              <a:ext uri="{FF2B5EF4-FFF2-40B4-BE49-F238E27FC236}">
                <a16:creationId xmlns:a16="http://schemas.microsoft.com/office/drawing/2014/main" id="{38462E71-3F1D-91AE-662D-C4BB611F878D}"/>
              </a:ext>
            </a:extLst>
          </p:cNvPr>
          <p:cNvSpPr/>
          <p:nvPr userDrawn="1"/>
        </p:nvSpPr>
        <p:spPr>
          <a:xfrm>
            <a:off x="0" y="4905050"/>
            <a:ext cx="12214726" cy="2646807"/>
          </a:xfrm>
          <a:custGeom>
            <a:avLst/>
            <a:gdLst>
              <a:gd name="connsiteX0" fmla="*/ 6096000 w 12192000"/>
              <a:gd name="connsiteY0" fmla="*/ 0 h 4122680"/>
              <a:gd name="connsiteX1" fmla="*/ 12064896 w 12192000"/>
              <a:gd name="connsiteY1" fmla="*/ 1428567 h 4122680"/>
              <a:gd name="connsiteX2" fmla="*/ 12192000 w 12192000"/>
              <a:gd name="connsiteY2" fmla="*/ 1503634 h 4122680"/>
              <a:gd name="connsiteX3" fmla="*/ 12192000 w 12192000"/>
              <a:gd name="connsiteY3" fmla="*/ 41226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096000 w 12192000"/>
              <a:gd name="connsiteY0" fmla="*/ 0 h 4122680"/>
              <a:gd name="connsiteX1" fmla="*/ 12064896 w 12192000"/>
              <a:gd name="connsiteY1" fmla="*/ 1428567 h 4122680"/>
              <a:gd name="connsiteX2" fmla="*/ 12192000 w 12192000"/>
              <a:gd name="connsiteY2" fmla="*/ 1503634 h 4122680"/>
              <a:gd name="connsiteX3" fmla="*/ 12166600 w 12192000"/>
              <a:gd name="connsiteY3" fmla="*/ 2649480 h 4122680"/>
              <a:gd name="connsiteX4" fmla="*/ 0 w 12192000"/>
              <a:gd name="connsiteY4" fmla="*/ 4122680 h 4122680"/>
              <a:gd name="connsiteX5" fmla="*/ 0 w 12192000"/>
              <a:gd name="connsiteY5" fmla="*/ 1503634 h 4122680"/>
              <a:gd name="connsiteX6" fmla="*/ 127104 w 12192000"/>
              <a:gd name="connsiteY6" fmla="*/ 1428567 h 4122680"/>
              <a:gd name="connsiteX7" fmla="*/ 6096000 w 12192000"/>
              <a:gd name="connsiteY7" fmla="*/ 0 h 4122680"/>
              <a:gd name="connsiteX0" fmla="*/ 6112042 w 12208042"/>
              <a:gd name="connsiteY0" fmla="*/ 0 h 2649480"/>
              <a:gd name="connsiteX1" fmla="*/ 12080938 w 12208042"/>
              <a:gd name="connsiteY1" fmla="*/ 1428567 h 2649480"/>
              <a:gd name="connsiteX2" fmla="*/ 12208042 w 12208042"/>
              <a:gd name="connsiteY2" fmla="*/ 1503634 h 2649480"/>
              <a:gd name="connsiteX3" fmla="*/ 12182642 w 12208042"/>
              <a:gd name="connsiteY3" fmla="*/ 2649480 h 2649480"/>
              <a:gd name="connsiteX4" fmla="*/ 0 w 12208042"/>
              <a:gd name="connsiteY4" fmla="*/ 2582638 h 2649480"/>
              <a:gd name="connsiteX5" fmla="*/ 16042 w 12208042"/>
              <a:gd name="connsiteY5" fmla="*/ 1503634 h 2649480"/>
              <a:gd name="connsiteX6" fmla="*/ 143146 w 12208042"/>
              <a:gd name="connsiteY6" fmla="*/ 1428567 h 2649480"/>
              <a:gd name="connsiteX7" fmla="*/ 6112042 w 12208042"/>
              <a:gd name="connsiteY7" fmla="*/ 0 h 2649480"/>
              <a:gd name="connsiteX0" fmla="*/ 6112042 w 12208042"/>
              <a:gd name="connsiteY0" fmla="*/ 0 h 2633438"/>
              <a:gd name="connsiteX1" fmla="*/ 12080938 w 12208042"/>
              <a:gd name="connsiteY1" fmla="*/ 1428567 h 2633438"/>
              <a:gd name="connsiteX2" fmla="*/ 12208042 w 12208042"/>
              <a:gd name="connsiteY2" fmla="*/ 1503634 h 2633438"/>
              <a:gd name="connsiteX3" fmla="*/ 12182642 w 12208042"/>
              <a:gd name="connsiteY3" fmla="*/ 2633438 h 2633438"/>
              <a:gd name="connsiteX4" fmla="*/ 0 w 12208042"/>
              <a:gd name="connsiteY4" fmla="*/ 2582638 h 2633438"/>
              <a:gd name="connsiteX5" fmla="*/ 16042 w 12208042"/>
              <a:gd name="connsiteY5" fmla="*/ 1503634 h 2633438"/>
              <a:gd name="connsiteX6" fmla="*/ 143146 w 12208042"/>
              <a:gd name="connsiteY6" fmla="*/ 1428567 h 2633438"/>
              <a:gd name="connsiteX7" fmla="*/ 6112042 w 12208042"/>
              <a:gd name="connsiteY7" fmla="*/ 0 h 2633438"/>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08042"/>
              <a:gd name="connsiteY0" fmla="*/ 0 h 2646807"/>
              <a:gd name="connsiteX1" fmla="*/ 12080938 w 12208042"/>
              <a:gd name="connsiteY1" fmla="*/ 1428567 h 2646807"/>
              <a:gd name="connsiteX2" fmla="*/ 12208042 w 12208042"/>
              <a:gd name="connsiteY2" fmla="*/ 1503634 h 2646807"/>
              <a:gd name="connsiteX3" fmla="*/ 12182642 w 12208042"/>
              <a:gd name="connsiteY3" fmla="*/ 2633438 h 2646807"/>
              <a:gd name="connsiteX4" fmla="*/ 0 w 12208042"/>
              <a:gd name="connsiteY4" fmla="*/ 2646807 h 2646807"/>
              <a:gd name="connsiteX5" fmla="*/ 16042 w 12208042"/>
              <a:gd name="connsiteY5" fmla="*/ 1503634 h 2646807"/>
              <a:gd name="connsiteX6" fmla="*/ 143146 w 12208042"/>
              <a:gd name="connsiteY6" fmla="*/ 1428567 h 2646807"/>
              <a:gd name="connsiteX7" fmla="*/ 6112042 w 12208042"/>
              <a:gd name="connsiteY7" fmla="*/ 0 h 2646807"/>
              <a:gd name="connsiteX0" fmla="*/ 6112042 w 12214726"/>
              <a:gd name="connsiteY0" fmla="*/ 0 h 2646807"/>
              <a:gd name="connsiteX1" fmla="*/ 12080938 w 12214726"/>
              <a:gd name="connsiteY1" fmla="*/ 1428567 h 2646807"/>
              <a:gd name="connsiteX2" fmla="*/ 12208042 w 12214726"/>
              <a:gd name="connsiteY2" fmla="*/ 1503634 h 2646807"/>
              <a:gd name="connsiteX3" fmla="*/ 12214726 w 12214726"/>
              <a:gd name="connsiteY3" fmla="*/ 2617396 h 2646807"/>
              <a:gd name="connsiteX4" fmla="*/ 0 w 12214726"/>
              <a:gd name="connsiteY4" fmla="*/ 2646807 h 2646807"/>
              <a:gd name="connsiteX5" fmla="*/ 16042 w 12214726"/>
              <a:gd name="connsiteY5" fmla="*/ 1503634 h 2646807"/>
              <a:gd name="connsiteX6" fmla="*/ 143146 w 12214726"/>
              <a:gd name="connsiteY6" fmla="*/ 1428567 h 2646807"/>
              <a:gd name="connsiteX7" fmla="*/ 6112042 w 12214726"/>
              <a:gd name="connsiteY7" fmla="*/ 0 h 26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26" h="2646807">
                <a:moveTo>
                  <a:pt x="6112042" y="0"/>
                </a:moveTo>
                <a:cubicBezTo>
                  <a:pt x="8410228" y="0"/>
                  <a:pt x="10504443" y="540974"/>
                  <a:pt x="12080938" y="1428567"/>
                </a:cubicBezTo>
                <a:lnTo>
                  <a:pt x="12208042" y="1503634"/>
                </a:lnTo>
                <a:lnTo>
                  <a:pt x="12214726" y="2617396"/>
                </a:lnTo>
                <a:lnTo>
                  <a:pt x="0" y="2646807"/>
                </a:lnTo>
                <a:lnTo>
                  <a:pt x="16042" y="1503634"/>
                </a:lnTo>
                <a:lnTo>
                  <a:pt x="143146" y="1428567"/>
                </a:lnTo>
                <a:cubicBezTo>
                  <a:pt x="1719641" y="540974"/>
                  <a:pt x="3813856" y="0"/>
                  <a:pt x="6112042" y="0"/>
                </a:cubicBezTo>
                <a:close/>
              </a:path>
            </a:pathLst>
          </a:custGeom>
          <a:solidFill>
            <a:srgbClr val="A3C3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FFF374D-4441-9BE4-EA4E-88784B9CCCD3}"/>
              </a:ext>
            </a:extLst>
          </p:cNvPr>
          <p:cNvPicPr>
            <a:picLocks noChangeAspect="1"/>
          </p:cNvPicPr>
          <p:nvPr userDrawn="1"/>
        </p:nvPicPr>
        <p:blipFill>
          <a:blip r:embed="rId2"/>
          <a:stretch>
            <a:fillRect/>
          </a:stretch>
        </p:blipFill>
        <p:spPr>
          <a:xfrm>
            <a:off x="1787902" y="0"/>
            <a:ext cx="7671461" cy="2203726"/>
          </a:xfrm>
          <a:prstGeom prst="rect">
            <a:avLst/>
          </a:prstGeom>
        </p:spPr>
      </p:pic>
      <p:pic>
        <p:nvPicPr>
          <p:cNvPr id="9" name="Picture 8">
            <a:extLst>
              <a:ext uri="{FF2B5EF4-FFF2-40B4-BE49-F238E27FC236}">
                <a16:creationId xmlns:a16="http://schemas.microsoft.com/office/drawing/2014/main" id="{405CD935-B474-547B-819F-307A2157A7E9}"/>
              </a:ext>
            </a:extLst>
          </p:cNvPr>
          <p:cNvPicPr>
            <a:picLocks noChangeAspect="1"/>
          </p:cNvPicPr>
          <p:nvPr userDrawn="1"/>
        </p:nvPicPr>
        <p:blipFill>
          <a:blip r:embed="rId3"/>
          <a:stretch>
            <a:fillRect/>
          </a:stretch>
        </p:blipFill>
        <p:spPr>
          <a:xfrm>
            <a:off x="3285074" y="2558505"/>
            <a:ext cx="1279457" cy="727363"/>
          </a:xfrm>
          <a:prstGeom prst="rect">
            <a:avLst/>
          </a:prstGeom>
        </p:spPr>
      </p:pic>
      <p:sp>
        <p:nvSpPr>
          <p:cNvPr id="10" name="TextBox 9">
            <a:extLst>
              <a:ext uri="{FF2B5EF4-FFF2-40B4-BE49-F238E27FC236}">
                <a16:creationId xmlns:a16="http://schemas.microsoft.com/office/drawing/2014/main" id="{06F57151-0C9E-6E2D-CD27-35309184A4C8}"/>
              </a:ext>
            </a:extLst>
          </p:cNvPr>
          <p:cNvSpPr txBox="1"/>
          <p:nvPr userDrawn="1"/>
        </p:nvSpPr>
        <p:spPr>
          <a:xfrm>
            <a:off x="4483618" y="2032645"/>
            <a:ext cx="3617844" cy="417444"/>
          </a:xfrm>
          <a:prstGeom prst="rect">
            <a:avLst/>
          </a:prstGeom>
        </p:spPr>
        <p:txBody>
          <a:bodyPr vert="horz" wrap="square" lIns="91440" tIns="45720" rIns="91440" bIns="45720" rtlCol="0" anchor="ctr">
            <a:normAutofit/>
          </a:bodyPr>
          <a:lstStyle/>
          <a:p>
            <a:pPr algn="l"/>
            <a:r>
              <a:rPr lang="en-US" sz="1400" b="0" i="0">
                <a:solidFill>
                  <a:srgbClr val="54565A"/>
                </a:solidFill>
                <a:latin typeface="Avenir Next" panose="020B0503020202020204" pitchFamily="34" charset="0"/>
              </a:rPr>
              <a:t>Developed in partnership with:</a:t>
            </a:r>
          </a:p>
        </p:txBody>
      </p:sp>
      <p:pic>
        <p:nvPicPr>
          <p:cNvPr id="11" name="Picture 10">
            <a:extLst>
              <a:ext uri="{FF2B5EF4-FFF2-40B4-BE49-F238E27FC236}">
                <a16:creationId xmlns:a16="http://schemas.microsoft.com/office/drawing/2014/main" id="{0D7B0213-79BA-66E4-4237-CB85701E96F1}"/>
              </a:ext>
            </a:extLst>
          </p:cNvPr>
          <p:cNvPicPr>
            <a:picLocks noChangeAspect="1"/>
          </p:cNvPicPr>
          <p:nvPr userDrawn="1"/>
        </p:nvPicPr>
        <p:blipFill>
          <a:blip r:embed="rId4"/>
          <a:stretch>
            <a:fillRect/>
          </a:stretch>
        </p:blipFill>
        <p:spPr>
          <a:xfrm>
            <a:off x="4888165" y="2439423"/>
            <a:ext cx="2068535" cy="989577"/>
          </a:xfrm>
          <a:prstGeom prst="rect">
            <a:avLst/>
          </a:prstGeom>
        </p:spPr>
      </p:pic>
      <p:pic>
        <p:nvPicPr>
          <p:cNvPr id="12" name="Picture 11">
            <a:extLst>
              <a:ext uri="{FF2B5EF4-FFF2-40B4-BE49-F238E27FC236}">
                <a16:creationId xmlns:a16="http://schemas.microsoft.com/office/drawing/2014/main" id="{AB0B3D23-3451-BD73-933F-5A34270989AC}"/>
              </a:ext>
            </a:extLst>
          </p:cNvPr>
          <p:cNvPicPr>
            <a:picLocks noChangeAspect="1"/>
          </p:cNvPicPr>
          <p:nvPr userDrawn="1"/>
        </p:nvPicPr>
        <p:blipFill>
          <a:blip r:embed="rId5"/>
          <a:stretch>
            <a:fillRect/>
          </a:stretch>
        </p:blipFill>
        <p:spPr>
          <a:xfrm>
            <a:off x="7301283" y="2622199"/>
            <a:ext cx="1279457" cy="639729"/>
          </a:xfrm>
          <a:prstGeom prst="rect">
            <a:avLst/>
          </a:prstGeom>
        </p:spPr>
      </p:pic>
    </p:spTree>
    <p:extLst>
      <p:ext uri="{BB962C8B-B14F-4D97-AF65-F5344CB8AC3E}">
        <p14:creationId xmlns:p14="http://schemas.microsoft.com/office/powerpoint/2010/main" val="371191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498272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7" name="Freeform 9">
            <a:extLst>
              <a:ext uri="{FF2B5EF4-FFF2-40B4-BE49-F238E27FC236}">
                <a16:creationId xmlns:a16="http://schemas.microsoft.com/office/drawing/2014/main" id="{027DD107-51EE-C0A6-F0FF-65D3B62DF9DD}"/>
              </a:ext>
            </a:extLst>
          </p:cNvPr>
          <p:cNvSpPr/>
          <p:nvPr userDrawn="1"/>
        </p:nvSpPr>
        <p:spPr>
          <a:xfrm>
            <a:off x="0" y="-42774"/>
            <a:ext cx="3888424"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8424" h="6858000">
                <a:moveTo>
                  <a:pt x="0" y="0"/>
                </a:moveTo>
                <a:lnTo>
                  <a:pt x="2579621" y="0"/>
                </a:lnTo>
                <a:lnTo>
                  <a:pt x="2712525" y="153430"/>
                </a:lnTo>
                <a:cubicBezTo>
                  <a:pt x="3447134" y="1043570"/>
                  <a:pt x="3888424" y="2184751"/>
                  <a:pt x="3888424" y="3429000"/>
                </a:cubicBezTo>
                <a:cubicBezTo>
                  <a:pt x="3888424" y="4673250"/>
                  <a:pt x="3447134" y="5814431"/>
                  <a:pt x="2712525" y="6704571"/>
                </a:cubicBezTo>
                <a:lnTo>
                  <a:pt x="2579621" y="6858000"/>
                </a:lnTo>
                <a:lnTo>
                  <a:pt x="0" y="6858000"/>
                </a:ln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2E1A8700-C277-FFD6-EC0B-76807F48541D}"/>
              </a:ext>
            </a:extLst>
          </p:cNvPr>
          <p:cNvPicPr>
            <a:picLocks noChangeAspect="1"/>
          </p:cNvPicPr>
          <p:nvPr userDrawn="1"/>
        </p:nvPicPr>
        <p:blipFill>
          <a:blip r:embed="rId2">
            <a:alphaModFix amt="20000"/>
          </a:blip>
          <a:stretch>
            <a:fillRect/>
          </a:stretch>
        </p:blipFill>
        <p:spPr>
          <a:xfrm>
            <a:off x="8960039" y="3691152"/>
            <a:ext cx="2931882" cy="2890347"/>
          </a:xfrm>
          <a:prstGeom prst="rect">
            <a:avLst/>
          </a:prstGeom>
        </p:spPr>
      </p:pic>
    </p:spTree>
    <p:extLst>
      <p:ext uri="{BB962C8B-B14F-4D97-AF65-F5344CB8AC3E}">
        <p14:creationId xmlns:p14="http://schemas.microsoft.com/office/powerpoint/2010/main" val="25199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403021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4ED7B9-204F-014B-A647-D8622C5EF2AF}"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19152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9BB92-6EDC-7943-B57A-AC4CE96BB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15A3F-5E0E-4342-B7C3-F73E664040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A7332-835D-CE46-BC7F-39F23E12EC6A}"/>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31585D50-9B0A-594B-B590-BDC00AB2E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8F12B-9E39-684D-97C8-23902C3BA535}"/>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3980156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4ED7B9-204F-014B-A647-D8622C5EF2AF}"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19639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ED7B9-204F-014B-A647-D8622C5EF2AF}"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582329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2185711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ED7B9-204F-014B-A647-D8622C5EF2A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10719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1550167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4ED7B9-204F-014B-A647-D8622C5EF2A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FC494-ED9C-FB44-A282-DDD13CAA552B}" type="slidenum">
              <a:rPr lang="en-US" smtClean="0"/>
              <a:t>‹#›</a:t>
            </a:fld>
            <a:endParaRPr lang="en-US"/>
          </a:p>
        </p:txBody>
      </p:sp>
    </p:spTree>
    <p:extLst>
      <p:ext uri="{BB962C8B-B14F-4D97-AF65-F5344CB8AC3E}">
        <p14:creationId xmlns:p14="http://schemas.microsoft.com/office/powerpoint/2010/main" val="34222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B656C6F-4C24-F36B-D3D3-DC3CB44C1510}"/>
              </a:ext>
            </a:extLst>
          </p:cNvPr>
          <p:cNvPicPr>
            <a:picLocks noChangeAspect="1"/>
          </p:cNvPicPr>
          <p:nvPr userDrawn="1"/>
        </p:nvPicPr>
        <p:blipFill>
          <a:blip r:embed="rId4"/>
          <a:stretch>
            <a:fillRect/>
          </a:stretch>
        </p:blipFill>
        <p:spPr>
          <a:xfrm>
            <a:off x="8221323" y="5793271"/>
            <a:ext cx="3706462" cy="1064729"/>
          </a:xfrm>
          <a:prstGeom prst="rect">
            <a:avLst/>
          </a:prstGeom>
        </p:spPr>
      </p:pic>
    </p:spTree>
    <p:extLst>
      <p:ext uri="{BB962C8B-B14F-4D97-AF65-F5344CB8AC3E}">
        <p14:creationId xmlns:p14="http://schemas.microsoft.com/office/powerpoint/2010/main" val="3387038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lt Content /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5325" y="1820175"/>
            <a:ext cx="10515600" cy="4116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FB3BF53-F80B-6910-0D8C-A789E9A34835}"/>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3317834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2576331"/>
            <a:ext cx="10515600" cy="310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6E89D9F-39D6-0E6B-AD7D-23D635828B93}"/>
              </a:ext>
            </a:extLst>
          </p:cNvPr>
          <p:cNvPicPr>
            <a:picLocks noChangeAspect="1"/>
          </p:cNvPicPr>
          <p:nvPr userDrawn="1"/>
        </p:nvPicPr>
        <p:blipFill>
          <a:blip r:embed="rId4"/>
          <a:srcRect/>
          <a:stretch/>
        </p:blipFill>
        <p:spPr>
          <a:xfrm>
            <a:off x="10666237" y="5075556"/>
            <a:ext cx="1375125" cy="1645920"/>
          </a:xfrm>
          <a:prstGeom prst="rect">
            <a:avLst/>
          </a:prstGeom>
        </p:spPr>
      </p:pic>
      <p:sp>
        <p:nvSpPr>
          <p:cNvPr id="4" name="Text Placeholder 3">
            <a:extLst>
              <a:ext uri="{FF2B5EF4-FFF2-40B4-BE49-F238E27FC236}">
                <a16:creationId xmlns:a16="http://schemas.microsoft.com/office/drawing/2014/main" id="{C8E13652-7E7A-7801-7DF6-4AC02BBC844A}"/>
              </a:ext>
            </a:extLst>
          </p:cNvPr>
          <p:cNvSpPr>
            <a:spLocks noGrp="1"/>
          </p:cNvSpPr>
          <p:nvPr>
            <p:ph type="body" sz="quarter" idx="11"/>
          </p:nvPr>
        </p:nvSpPr>
        <p:spPr>
          <a:xfrm>
            <a:off x="838200" y="1782763"/>
            <a:ext cx="10515600" cy="701494"/>
          </a:xfrm>
        </p:spPr>
        <p:txBody>
          <a:bodyPr anchor="ctr">
            <a:normAutofit/>
          </a:bodyPr>
          <a:lstStyle>
            <a:lvl1pPr marL="0" indent="0">
              <a:buNone/>
              <a:defRPr sz="2800" b="1"/>
            </a:lvl1pPr>
          </a:lstStyle>
          <a:p>
            <a:pPr lvl="0"/>
            <a:r>
              <a:rPr lang="en-US"/>
              <a:t>Click to edit Master text styles</a:t>
            </a:r>
          </a:p>
        </p:txBody>
      </p:sp>
    </p:spTree>
    <p:extLst>
      <p:ext uri="{BB962C8B-B14F-4D97-AF65-F5344CB8AC3E}">
        <p14:creationId xmlns:p14="http://schemas.microsoft.com/office/powerpoint/2010/main" val="41341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secti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36B38C91-33F9-1EDD-7FD5-D687CFFB5C79}"/>
              </a:ext>
            </a:extLst>
          </p:cNvPr>
          <p:cNvSpPr>
            <a:spLocks noGrp="1"/>
          </p:cNvSpPr>
          <p:nvPr>
            <p:ph sz="quarter" idx="10"/>
          </p:nvPr>
        </p:nvSpPr>
        <p:spPr>
          <a:xfrm>
            <a:off x="838199" y="1793875"/>
            <a:ext cx="5120640" cy="4313238"/>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2950BD21-85AA-C6DA-C4A4-39B123E23D0E}"/>
              </a:ext>
            </a:extLst>
          </p:cNvPr>
          <p:cNvSpPr>
            <a:spLocks noGrp="1"/>
          </p:cNvSpPr>
          <p:nvPr>
            <p:ph sz="quarter" idx="11"/>
          </p:nvPr>
        </p:nvSpPr>
        <p:spPr>
          <a:xfrm>
            <a:off x="6233163" y="1810708"/>
            <a:ext cx="5120640" cy="4296405"/>
          </a:xfrm>
        </p:spPr>
        <p:txBody>
          <a:bodyPr>
            <a:normAutofit/>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A5505F16-E78F-88F7-98C8-10EE2266EC48}"/>
              </a:ext>
            </a:extLst>
          </p:cNvPr>
          <p:cNvPicPr>
            <a:picLocks noChangeAspect="1"/>
          </p:cNvPicPr>
          <p:nvPr userDrawn="1"/>
        </p:nvPicPr>
        <p:blipFill>
          <a:blip r:embed="rId4"/>
          <a:stretch>
            <a:fillRect/>
          </a:stretch>
        </p:blipFill>
        <p:spPr>
          <a:xfrm>
            <a:off x="10859651" y="5395912"/>
            <a:ext cx="996157" cy="1325563"/>
          </a:xfrm>
          <a:prstGeom prst="rect">
            <a:avLst/>
          </a:prstGeom>
        </p:spPr>
      </p:pic>
    </p:spTree>
    <p:extLst>
      <p:ext uri="{BB962C8B-B14F-4D97-AF65-F5344CB8AC3E}">
        <p14:creationId xmlns:p14="http://schemas.microsoft.com/office/powerpoint/2010/main" val="12665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9368-3BEB-5F45-B396-3D320F688C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A553E-77DD-4242-99C3-DB0C23A672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BCB82C-3B07-1641-A39A-D972CA9B355B}"/>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D84F5FEC-B9E6-A84C-9284-145A927B0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52094-E12A-3548-956C-1CE4885ABE1F}"/>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2274326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F7E200E-B37F-22EF-3EBC-76987BF3E352}"/>
              </a:ext>
            </a:extLst>
          </p:cNvPr>
          <p:cNvPicPr>
            <a:picLocks noChangeAspect="1"/>
          </p:cNvPicPr>
          <p:nvPr userDrawn="1"/>
        </p:nvPicPr>
        <p:blipFill>
          <a:blip r:embed="rId4">
            <a:alphaModFix amt="50000"/>
          </a:blip>
          <a:stretch>
            <a:fillRect/>
          </a:stretch>
        </p:blipFill>
        <p:spPr>
          <a:xfrm flipH="1">
            <a:off x="9968948" y="5022644"/>
            <a:ext cx="1715824" cy="1691516"/>
          </a:xfrm>
          <a:prstGeom prst="rect">
            <a:avLst/>
          </a:prstGeom>
        </p:spPr>
      </p:pic>
    </p:spTree>
    <p:extLst>
      <p:ext uri="{BB962C8B-B14F-4D97-AF65-F5344CB8AC3E}">
        <p14:creationId xmlns:p14="http://schemas.microsoft.com/office/powerpoint/2010/main" val="102817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15DC54E-E1F5-5FE5-4E42-369CBC1434E3}"/>
              </a:ext>
            </a:extLst>
          </p:cNvPr>
          <p:cNvPicPr>
            <a:picLocks noChangeAspect="1"/>
          </p:cNvPicPr>
          <p:nvPr userDrawn="1"/>
        </p:nvPicPr>
        <p:blipFill>
          <a:blip r:embed="rId4"/>
          <a:stretch>
            <a:fillRect/>
          </a:stretch>
        </p:blipFill>
        <p:spPr>
          <a:xfrm>
            <a:off x="10386392" y="5293478"/>
            <a:ext cx="1369390" cy="1369390"/>
          </a:xfrm>
          <a:prstGeom prst="rect">
            <a:avLst/>
          </a:prstGeom>
        </p:spPr>
      </p:pic>
    </p:spTree>
    <p:extLst>
      <p:ext uri="{BB962C8B-B14F-4D97-AF65-F5344CB8AC3E}">
        <p14:creationId xmlns:p14="http://schemas.microsoft.com/office/powerpoint/2010/main" val="3994134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9" name="Content Placeholder 8">
            <a:extLst>
              <a:ext uri="{FF2B5EF4-FFF2-40B4-BE49-F238E27FC236}">
                <a16:creationId xmlns:a16="http://schemas.microsoft.com/office/drawing/2014/main" id="{8BA0F4DD-83CA-89CA-3ED6-A3D996BC9BA1}"/>
              </a:ext>
            </a:extLst>
          </p:cNvPr>
          <p:cNvSpPr>
            <a:spLocks noGrp="1"/>
          </p:cNvSpPr>
          <p:nvPr>
            <p:ph sz="quarter" idx="10"/>
          </p:nvPr>
        </p:nvSpPr>
        <p:spPr>
          <a:xfrm>
            <a:off x="838200" y="1820174"/>
            <a:ext cx="10515600" cy="4175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Logo&#10;&#10;Description automatically generated">
            <a:extLst>
              <a:ext uri="{FF2B5EF4-FFF2-40B4-BE49-F238E27FC236}">
                <a16:creationId xmlns:a16="http://schemas.microsoft.com/office/drawing/2014/main" id="{E6E89D9F-39D6-0E6B-AD7D-23D635828B93}"/>
              </a:ext>
            </a:extLst>
          </p:cNvPr>
          <p:cNvPicPr>
            <a:picLocks noChangeAspect="1"/>
          </p:cNvPicPr>
          <p:nvPr userDrawn="1"/>
        </p:nvPicPr>
        <p:blipFill>
          <a:blip r:embed="rId4"/>
          <a:stretch>
            <a:fillRect/>
          </a:stretch>
        </p:blipFill>
        <p:spPr>
          <a:xfrm>
            <a:off x="10601864" y="5436100"/>
            <a:ext cx="1282426" cy="1118916"/>
          </a:xfrm>
          <a:prstGeom prst="rect">
            <a:avLst/>
          </a:prstGeom>
        </p:spPr>
      </p:pic>
    </p:spTree>
    <p:extLst>
      <p:ext uri="{BB962C8B-B14F-4D97-AF65-F5344CB8AC3E}">
        <p14:creationId xmlns:p14="http://schemas.microsoft.com/office/powerpoint/2010/main" val="3628374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content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199" y="365125"/>
            <a:ext cx="6516757" cy="1325563"/>
          </a:xfrm>
        </p:spPr>
        <p:txBody>
          <a:bodyPr/>
          <a:lstStyle>
            <a:lvl1pPr>
              <a:defRPr b="0" i="0">
                <a:solidFill>
                  <a:srgbClr val="64B246"/>
                </a:solidFill>
                <a:latin typeface="Sagona Book" panose="02020503050505020204" pitchFamily="18" charset="0"/>
              </a:defRPr>
            </a:lvl1pPr>
          </a:lstStyle>
          <a:p>
            <a:r>
              <a:rPr lang="en-US"/>
              <a:t>Slide Title</a:t>
            </a:r>
          </a:p>
        </p:txBody>
      </p:sp>
      <p:pic>
        <p:nvPicPr>
          <p:cNvPr id="5" name="Picture 4">
            <a:extLst>
              <a:ext uri="{FF2B5EF4-FFF2-40B4-BE49-F238E27FC236}">
                <a16:creationId xmlns:a16="http://schemas.microsoft.com/office/drawing/2014/main" id="{BC8B6AA8-6FB3-DAE0-4967-C59EBADA06BE}"/>
              </a:ext>
            </a:extLst>
          </p:cNvPr>
          <p:cNvPicPr>
            <a:picLocks noChangeAspect="1"/>
          </p:cNvPicPr>
          <p:nvPr userDrawn="1"/>
        </p:nvPicPr>
        <p:blipFill>
          <a:blip r:embed="rId2"/>
          <a:stretch>
            <a:fillRect/>
          </a:stretch>
        </p:blipFill>
        <p:spPr>
          <a:xfrm>
            <a:off x="6539948" y="365126"/>
            <a:ext cx="5652052" cy="335212"/>
          </a:xfrm>
          <a:prstGeom prst="rect">
            <a:avLst/>
          </a:prstGeom>
        </p:spPr>
      </p:pic>
      <p:pic>
        <p:nvPicPr>
          <p:cNvPr id="7" name="Picture 6">
            <a:extLst>
              <a:ext uri="{FF2B5EF4-FFF2-40B4-BE49-F238E27FC236}">
                <a16:creationId xmlns:a16="http://schemas.microsoft.com/office/drawing/2014/main" id="{74F7D468-D97B-3C1B-845B-1D4343DDB008}"/>
              </a:ext>
            </a:extLst>
          </p:cNvPr>
          <p:cNvPicPr>
            <a:picLocks noChangeAspect="1"/>
          </p:cNvPicPr>
          <p:nvPr userDrawn="1"/>
        </p:nvPicPr>
        <p:blipFill>
          <a:blip r:embed="rId3"/>
          <a:stretch>
            <a:fillRect/>
          </a:stretch>
        </p:blipFill>
        <p:spPr>
          <a:xfrm rot="10800000">
            <a:off x="0" y="6264275"/>
            <a:ext cx="7708900" cy="457200"/>
          </a:xfrm>
          <a:prstGeom prst="rect">
            <a:avLst/>
          </a:prstGeom>
        </p:spPr>
      </p:pic>
      <p:sp>
        <p:nvSpPr>
          <p:cNvPr id="6" name="Content Placeholder 5">
            <a:extLst>
              <a:ext uri="{FF2B5EF4-FFF2-40B4-BE49-F238E27FC236}">
                <a16:creationId xmlns:a16="http://schemas.microsoft.com/office/drawing/2014/main" id="{1BC954EA-66F8-901A-DB5C-29A5911CA0ED}"/>
              </a:ext>
            </a:extLst>
          </p:cNvPr>
          <p:cNvSpPr>
            <a:spLocks noGrp="1"/>
          </p:cNvSpPr>
          <p:nvPr>
            <p:ph sz="quarter" idx="10"/>
          </p:nvPr>
        </p:nvSpPr>
        <p:spPr>
          <a:xfrm>
            <a:off x="838200" y="1836738"/>
            <a:ext cx="6516688"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885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oiint content">
    <p:spTree>
      <p:nvGrpSpPr>
        <p:cNvPr id="1" name=""/>
        <p:cNvGrpSpPr/>
        <p:nvPr/>
      </p:nvGrpSpPr>
      <p:grpSpPr>
        <a:xfrm>
          <a:off x="0" y="0"/>
          <a:ext cx="0" cy="0"/>
          <a:chOff x="0" y="0"/>
          <a:chExt cx="0" cy="0"/>
        </a:xfrm>
      </p:grpSpPr>
      <p:pic>
        <p:nvPicPr>
          <p:cNvPr id="16" name="Picture 15" descr="A stack of books&#10;&#10;Description automatically generated">
            <a:extLst>
              <a:ext uri="{FF2B5EF4-FFF2-40B4-BE49-F238E27FC236}">
                <a16:creationId xmlns:a16="http://schemas.microsoft.com/office/drawing/2014/main" id="{BA154B7A-17BD-6C36-9A25-156494F18E82}"/>
              </a:ext>
            </a:extLst>
          </p:cNvPr>
          <p:cNvPicPr>
            <a:picLocks noChangeAspect="1"/>
          </p:cNvPicPr>
          <p:nvPr userDrawn="1"/>
        </p:nvPicPr>
        <p:blipFill rotWithShape="1">
          <a:blip r:embed="rId2"/>
          <a:srcRect l="8908" t="310" r="41725" b="-310"/>
          <a:stretch/>
        </p:blipFill>
        <p:spPr>
          <a:xfrm>
            <a:off x="7191380" y="-21387"/>
            <a:ext cx="5000619" cy="6900773"/>
          </a:xfrm>
          <a:prstGeom prst="rect">
            <a:avLst/>
          </a:prstGeom>
        </p:spPr>
      </p:pic>
      <p:sp>
        <p:nvSpPr>
          <p:cNvPr id="4" name="Freeform 3">
            <a:extLst>
              <a:ext uri="{FF2B5EF4-FFF2-40B4-BE49-F238E27FC236}">
                <a16:creationId xmlns:a16="http://schemas.microsoft.com/office/drawing/2014/main" id="{AF10F1F2-8A94-C471-B01C-AB1FC1F0458D}"/>
              </a:ext>
            </a:extLst>
          </p:cNvPr>
          <p:cNvSpPr/>
          <p:nvPr userDrawn="1"/>
        </p:nvSpPr>
        <p:spPr>
          <a:xfrm>
            <a:off x="-64169" y="0"/>
            <a:ext cx="8973771" cy="6900773"/>
          </a:xfrm>
          <a:custGeom>
            <a:avLst/>
            <a:gdLst>
              <a:gd name="connsiteX0" fmla="*/ 0 w 3888424"/>
              <a:gd name="connsiteY0" fmla="*/ 0 h 6858000"/>
              <a:gd name="connsiteX1" fmla="*/ 2579621 w 3888424"/>
              <a:gd name="connsiteY1" fmla="*/ 0 h 6858000"/>
              <a:gd name="connsiteX2" fmla="*/ 2712525 w 3888424"/>
              <a:gd name="connsiteY2" fmla="*/ 153430 h 6858000"/>
              <a:gd name="connsiteX3" fmla="*/ 3888424 w 3888424"/>
              <a:gd name="connsiteY3" fmla="*/ 3429000 h 6858000"/>
              <a:gd name="connsiteX4" fmla="*/ 2712525 w 3888424"/>
              <a:gd name="connsiteY4" fmla="*/ 6704571 h 6858000"/>
              <a:gd name="connsiteX5" fmla="*/ 2579621 w 3888424"/>
              <a:gd name="connsiteY5" fmla="*/ 6858000 h 6858000"/>
              <a:gd name="connsiteX6" fmla="*/ 0 w 3888424"/>
              <a:gd name="connsiteY6" fmla="*/ 6858000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5085347 w 8973771"/>
              <a:gd name="connsiteY6" fmla="*/ 6858000 h 6858000"/>
              <a:gd name="connsiteX7" fmla="*/ 0 w 8973771"/>
              <a:gd name="connsiteY7" fmla="*/ 15943 h 6858000"/>
              <a:gd name="connsiteX0" fmla="*/ 0 w 8973771"/>
              <a:gd name="connsiteY0" fmla="*/ 15943 h 6858000"/>
              <a:gd name="connsiteX1" fmla="*/ 7664968 w 8973771"/>
              <a:gd name="connsiteY1" fmla="*/ 0 h 6858000"/>
              <a:gd name="connsiteX2" fmla="*/ 7797872 w 8973771"/>
              <a:gd name="connsiteY2" fmla="*/ 153430 h 6858000"/>
              <a:gd name="connsiteX3" fmla="*/ 8973771 w 8973771"/>
              <a:gd name="connsiteY3" fmla="*/ 3429000 h 6858000"/>
              <a:gd name="connsiteX4" fmla="*/ 7797872 w 8973771"/>
              <a:gd name="connsiteY4" fmla="*/ 6704571 h 6858000"/>
              <a:gd name="connsiteX5" fmla="*/ 7664968 w 8973771"/>
              <a:gd name="connsiteY5" fmla="*/ 6858000 h 6858000"/>
              <a:gd name="connsiteX6" fmla="*/ 32084 w 8973771"/>
              <a:gd name="connsiteY6" fmla="*/ 6858000 h 6858000"/>
              <a:gd name="connsiteX7" fmla="*/ 0 w 8973771"/>
              <a:gd name="connsiteY7" fmla="*/ 159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3771" h="6858000">
                <a:moveTo>
                  <a:pt x="0" y="15943"/>
                </a:moveTo>
                <a:lnTo>
                  <a:pt x="7664968" y="0"/>
                </a:lnTo>
                <a:lnTo>
                  <a:pt x="7797872" y="153430"/>
                </a:lnTo>
                <a:cubicBezTo>
                  <a:pt x="8532481" y="1043570"/>
                  <a:pt x="8973771" y="2184751"/>
                  <a:pt x="8973771" y="3429000"/>
                </a:cubicBezTo>
                <a:cubicBezTo>
                  <a:pt x="8973771" y="4673250"/>
                  <a:pt x="8532481" y="5814431"/>
                  <a:pt x="7797872" y="6704571"/>
                </a:cubicBezTo>
                <a:lnTo>
                  <a:pt x="7664968" y="6858000"/>
                </a:lnTo>
                <a:lnTo>
                  <a:pt x="32084" y="6858000"/>
                </a:lnTo>
                <a:cubicBezTo>
                  <a:pt x="32084" y="4572000"/>
                  <a:pt x="0" y="2301943"/>
                  <a:pt x="0" y="15943"/>
                </a:cubicBezTo>
                <a:close/>
              </a:path>
            </a:pathLst>
          </a:custGeom>
          <a:solidFill>
            <a:srgbClr val="64B2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B74240-F345-F111-EE66-CBCC5C4D8014}"/>
              </a:ext>
            </a:extLst>
          </p:cNvPr>
          <p:cNvSpPr>
            <a:spLocks noGrp="1"/>
          </p:cNvSpPr>
          <p:nvPr>
            <p:ph type="title" hasCustomPrompt="1"/>
          </p:nvPr>
        </p:nvSpPr>
        <p:spPr>
          <a:xfrm>
            <a:off x="838200" y="365125"/>
            <a:ext cx="6640902" cy="1325563"/>
          </a:xfrm>
        </p:spPr>
        <p:txBody>
          <a:bodyPr>
            <a:normAutofit/>
          </a:bodyPr>
          <a:lstStyle>
            <a:lvl1pPr>
              <a:defRPr sz="4800" b="0" i="0">
                <a:solidFill>
                  <a:schemeClr val="bg1"/>
                </a:solidFill>
                <a:latin typeface="Sagona Book" panose="02020503050505020204" pitchFamily="18" charset="0"/>
              </a:defRPr>
            </a:lvl1pPr>
          </a:lstStyle>
          <a:p>
            <a:r>
              <a:rPr lang="en-US"/>
              <a:t>Slide Title</a:t>
            </a:r>
          </a:p>
        </p:txBody>
      </p:sp>
      <p:sp>
        <p:nvSpPr>
          <p:cNvPr id="6" name="Content Placeholder 5">
            <a:extLst>
              <a:ext uri="{FF2B5EF4-FFF2-40B4-BE49-F238E27FC236}">
                <a16:creationId xmlns:a16="http://schemas.microsoft.com/office/drawing/2014/main" id="{88D0B7AB-14DB-7A55-830D-0DA978064984}"/>
              </a:ext>
            </a:extLst>
          </p:cNvPr>
          <p:cNvSpPr>
            <a:spLocks noGrp="1"/>
          </p:cNvSpPr>
          <p:nvPr>
            <p:ph sz="quarter" idx="10"/>
          </p:nvPr>
        </p:nvSpPr>
        <p:spPr>
          <a:xfrm>
            <a:off x="838200" y="1836738"/>
            <a:ext cx="6640513" cy="4478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571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85A2-72D1-F241-A0AA-FDC72C07B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7A0F3-3BC7-C74D-BA78-AD90E35B14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C6E8E-99F2-4E4A-ACED-B84E3498D0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19C1D-3E6E-A948-84AA-CB9525CDF65B}"/>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6" name="Footer Placeholder 5">
            <a:extLst>
              <a:ext uri="{FF2B5EF4-FFF2-40B4-BE49-F238E27FC236}">
                <a16:creationId xmlns:a16="http://schemas.microsoft.com/office/drawing/2014/main" id="{D285FE60-E279-FE40-AEC6-FBD7A1763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30062-8537-F54D-ABC2-4DB48CEBDAAB}"/>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269473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1299-2D35-424F-B39F-A56350370A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8AE50D-2B96-6847-89B9-B56E31B414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AC5B0C-3D1E-FA47-98AD-19A20E1A3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DA235-77DA-6442-B13C-CF91610167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D190F4-6250-E141-8C55-1B42D009D2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9EE3B-22CA-894A-B6E1-8C476DE7A5E5}"/>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8" name="Footer Placeholder 7">
            <a:extLst>
              <a:ext uri="{FF2B5EF4-FFF2-40B4-BE49-F238E27FC236}">
                <a16:creationId xmlns:a16="http://schemas.microsoft.com/office/drawing/2014/main" id="{CE48B72D-63E9-0249-AE6A-789BE56C1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8DC2DE-F1BF-8248-87ED-4BF9B1E01C77}"/>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251958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C623-12FF-D54A-B9F2-8B2B8BF1F6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BD674-470B-5C48-BFE3-3B6B88CD6996}"/>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4" name="Footer Placeholder 3">
            <a:extLst>
              <a:ext uri="{FF2B5EF4-FFF2-40B4-BE49-F238E27FC236}">
                <a16:creationId xmlns:a16="http://schemas.microsoft.com/office/drawing/2014/main" id="{BF857334-BFFE-8844-A8E3-6A53778A4D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605808-468C-BE44-A14D-69635888A7DF}"/>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271614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9C4A72-FF63-CD42-B63A-E1F1216DC009}"/>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3" name="Footer Placeholder 2">
            <a:extLst>
              <a:ext uri="{FF2B5EF4-FFF2-40B4-BE49-F238E27FC236}">
                <a16:creationId xmlns:a16="http://schemas.microsoft.com/office/drawing/2014/main" id="{068399A8-EC4E-544C-863B-45720F92C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2CDA8-773A-2248-BBA5-93A8C6527329}"/>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104668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BDF7-4422-F046-9E43-C2DCE6ABA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861A1B-AA2F-174E-A3F9-09EA0EE6C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4DA9D8-72C6-764E-A061-8BB77AEC8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4703B8-7547-FE49-BD42-BC07F4BBCB81}"/>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6" name="Footer Placeholder 5">
            <a:extLst>
              <a:ext uri="{FF2B5EF4-FFF2-40B4-BE49-F238E27FC236}">
                <a16:creationId xmlns:a16="http://schemas.microsoft.com/office/drawing/2014/main" id="{0D7EFC00-0F8C-214C-B8AA-AC6F08E95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702A9-4DEB-DC41-B0A6-182CB8E5FA72}"/>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231296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C4F9-2A2A-A648-8B7B-9699122CF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E6DD53-571F-A74A-A445-67827B7F6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B49EF6-4406-4D44-A798-DB8E01A54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2E623F-C54F-974F-AAF2-AACEAE902372}"/>
              </a:ext>
            </a:extLst>
          </p:cNvPr>
          <p:cNvSpPr>
            <a:spLocks noGrp="1"/>
          </p:cNvSpPr>
          <p:nvPr>
            <p:ph type="dt" sz="half" idx="10"/>
          </p:nvPr>
        </p:nvSpPr>
        <p:spPr/>
        <p:txBody>
          <a:bodyPr/>
          <a:lstStyle/>
          <a:p>
            <a:fld id="{15F8DDC9-D644-6D4F-95F5-4C08E363027B}" type="datetimeFigureOut">
              <a:rPr lang="en-US" smtClean="0"/>
              <a:t>9/25/2023</a:t>
            </a:fld>
            <a:endParaRPr lang="en-US"/>
          </a:p>
        </p:txBody>
      </p:sp>
      <p:sp>
        <p:nvSpPr>
          <p:cNvPr id="6" name="Footer Placeholder 5">
            <a:extLst>
              <a:ext uri="{FF2B5EF4-FFF2-40B4-BE49-F238E27FC236}">
                <a16:creationId xmlns:a16="http://schemas.microsoft.com/office/drawing/2014/main" id="{36E048FF-F158-A84E-8025-957A9B7CC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C37C2-E879-2D4B-B280-48A25B32A53D}"/>
              </a:ext>
            </a:extLst>
          </p:cNvPr>
          <p:cNvSpPr>
            <a:spLocks noGrp="1"/>
          </p:cNvSpPr>
          <p:nvPr>
            <p:ph type="sldNum" sz="quarter" idx="12"/>
          </p:nvPr>
        </p:nvSpPr>
        <p:spPr/>
        <p:txBody>
          <a:bodyPr/>
          <a:lstStyle/>
          <a:p>
            <a:fld id="{27E74B89-6B27-9F45-8BD6-64F9F587E1C9}" type="slidenum">
              <a:rPr lang="en-US" smtClean="0"/>
              <a:t>‹#›</a:t>
            </a:fld>
            <a:endParaRPr lang="en-US"/>
          </a:p>
        </p:txBody>
      </p:sp>
    </p:spTree>
    <p:extLst>
      <p:ext uri="{BB962C8B-B14F-4D97-AF65-F5344CB8AC3E}">
        <p14:creationId xmlns:p14="http://schemas.microsoft.com/office/powerpoint/2010/main" val="360950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98C6B9-32DF-E04D-B19E-E930C7505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79B47-3A6E-3046-9A94-19AD4A0C1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469E9-5401-5D46-9929-92B2BC080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8DDC9-D644-6D4F-95F5-4C08E363027B}" type="datetimeFigureOut">
              <a:rPr lang="en-US" smtClean="0"/>
              <a:t>9/25/2023</a:t>
            </a:fld>
            <a:endParaRPr lang="en-US"/>
          </a:p>
        </p:txBody>
      </p:sp>
      <p:sp>
        <p:nvSpPr>
          <p:cNvPr id="5" name="Footer Placeholder 4">
            <a:extLst>
              <a:ext uri="{FF2B5EF4-FFF2-40B4-BE49-F238E27FC236}">
                <a16:creationId xmlns:a16="http://schemas.microsoft.com/office/drawing/2014/main" id="{0D927B8F-F73B-804B-A030-0234E565C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1564F9-109B-6940-9178-841275BBF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74B89-6B27-9F45-8BD6-64F9F587E1C9}" type="slidenum">
              <a:rPr lang="en-US" smtClean="0"/>
              <a:t>‹#›</a:t>
            </a:fld>
            <a:endParaRPr lang="en-US"/>
          </a:p>
        </p:txBody>
      </p:sp>
    </p:spTree>
    <p:extLst>
      <p:ext uri="{BB962C8B-B14F-4D97-AF65-F5344CB8AC3E}">
        <p14:creationId xmlns:p14="http://schemas.microsoft.com/office/powerpoint/2010/main" val="1245966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4ED7B9-204F-014B-A647-D8622C5EF2AF}"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FC494-ED9C-FB44-A282-DDD13CAA552B}" type="slidenum">
              <a:rPr lang="en-US" smtClean="0"/>
              <a:t>‹#›</a:t>
            </a:fld>
            <a:endParaRPr lang="en-US"/>
          </a:p>
        </p:txBody>
      </p:sp>
    </p:spTree>
    <p:extLst>
      <p:ext uri="{BB962C8B-B14F-4D97-AF65-F5344CB8AC3E}">
        <p14:creationId xmlns:p14="http://schemas.microsoft.com/office/powerpoint/2010/main" val="27412692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hyperlink" Target="http://www.livesinthebalance.org/step-one-first-video"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188BA4-6761-EF43-9788-EDBDDEEE04C2}"/>
              </a:ext>
            </a:extLst>
          </p:cNvPr>
          <p:cNvSpPr txBox="1"/>
          <p:nvPr/>
        </p:nvSpPr>
        <p:spPr>
          <a:xfrm>
            <a:off x="5450238" y="2252208"/>
            <a:ext cx="6741762" cy="1415772"/>
          </a:xfrm>
          <a:prstGeom prst="rect">
            <a:avLst/>
          </a:prstGeom>
          <a:noFill/>
        </p:spPr>
        <p:txBody>
          <a:bodyPr wrap="square" rtlCol="0">
            <a:spAutoFit/>
          </a:bodyPr>
          <a:lstStyle/>
          <a:p>
            <a:pPr algn="ctr"/>
            <a:r>
              <a:rPr lang="en-US" altLang="en-US" sz="4400" dirty="0">
                <a:solidFill>
                  <a:schemeClr val="accent5">
                    <a:lumMod val="50000"/>
                  </a:schemeClr>
                </a:solidFill>
                <a:latin typeface="Times" pitchFamily="2" charset="0"/>
                <a:cs typeface="Arial" charset="0"/>
              </a:rPr>
              <a:t>Adult Perspective Shift </a:t>
            </a:r>
          </a:p>
          <a:p>
            <a:pPr algn="ctr"/>
            <a:r>
              <a:rPr lang="en-US" altLang="en-US" sz="2400" dirty="0">
                <a:solidFill>
                  <a:schemeClr val="accent5">
                    <a:lumMod val="50000"/>
                  </a:schemeClr>
                </a:solidFill>
                <a:latin typeface="Times" pitchFamily="2" charset="0"/>
                <a:cs typeface="Arial" charset="0"/>
              </a:rPr>
              <a:t> in the Wisconsin School Mental Health Framework</a:t>
            </a:r>
          </a:p>
          <a:p>
            <a:endParaRPr lang="en-US" dirty="0"/>
          </a:p>
        </p:txBody>
      </p:sp>
      <p:sp>
        <p:nvSpPr>
          <p:cNvPr id="13" name="TextBox 12">
            <a:extLst>
              <a:ext uri="{FF2B5EF4-FFF2-40B4-BE49-F238E27FC236}">
                <a16:creationId xmlns:a16="http://schemas.microsoft.com/office/drawing/2014/main" id="{14D973ED-2D84-7243-8880-D9C986E0F038}"/>
              </a:ext>
            </a:extLst>
          </p:cNvPr>
          <p:cNvSpPr txBox="1"/>
          <p:nvPr/>
        </p:nvSpPr>
        <p:spPr>
          <a:xfrm>
            <a:off x="8821119" y="3345835"/>
            <a:ext cx="3394128" cy="307777"/>
          </a:xfrm>
          <a:prstGeom prst="rect">
            <a:avLst/>
          </a:prstGeom>
          <a:noFill/>
        </p:spPr>
        <p:txBody>
          <a:bodyPr wrap="square" rtlCol="0">
            <a:spAutoFit/>
          </a:bodyPr>
          <a:lstStyle/>
          <a:p>
            <a:r>
              <a:rPr lang="en-US" sz="1400" i="1" dirty="0">
                <a:solidFill>
                  <a:srgbClr val="002060"/>
                </a:solidFill>
              </a:rPr>
              <a:t>Adapted from the the work of Ross Green</a:t>
            </a:r>
          </a:p>
        </p:txBody>
      </p:sp>
      <p:pic>
        <p:nvPicPr>
          <p:cNvPr id="7" name="Picture 6">
            <a:extLst>
              <a:ext uri="{FF2B5EF4-FFF2-40B4-BE49-F238E27FC236}">
                <a16:creationId xmlns:a16="http://schemas.microsoft.com/office/drawing/2014/main" id="{4A8AE8A2-9505-4226-B002-F8E92ADCCF1A}"/>
              </a:ext>
            </a:extLst>
          </p:cNvPr>
          <p:cNvPicPr>
            <a:picLocks noChangeAspect="1"/>
          </p:cNvPicPr>
          <p:nvPr/>
        </p:nvPicPr>
        <p:blipFill>
          <a:blip r:embed="rId3"/>
          <a:stretch>
            <a:fillRect/>
          </a:stretch>
        </p:blipFill>
        <p:spPr>
          <a:xfrm>
            <a:off x="6483299" y="4708840"/>
            <a:ext cx="5514975" cy="1209675"/>
          </a:xfrm>
          <a:prstGeom prst="rect">
            <a:avLst/>
          </a:prstGeom>
        </p:spPr>
      </p:pic>
      <p:pic>
        <p:nvPicPr>
          <p:cNvPr id="8" name="Picture 7">
            <a:extLst>
              <a:ext uri="{FF2B5EF4-FFF2-40B4-BE49-F238E27FC236}">
                <a16:creationId xmlns:a16="http://schemas.microsoft.com/office/drawing/2014/main" id="{1A0260BE-6B1C-3EA8-3C39-16B3425817C5}"/>
              </a:ext>
            </a:extLst>
          </p:cNvPr>
          <p:cNvPicPr>
            <a:picLocks noChangeAspect="1"/>
          </p:cNvPicPr>
          <p:nvPr/>
        </p:nvPicPr>
        <p:blipFill rotWithShape="1">
          <a:blip r:embed="rId4"/>
          <a:srcRect l="14674" t="1139" r="19594" b="4064"/>
          <a:stretch/>
        </p:blipFill>
        <p:spPr>
          <a:xfrm>
            <a:off x="390040" y="512400"/>
            <a:ext cx="4866472" cy="5263734"/>
          </a:xfrm>
          <a:prstGeom prst="rect">
            <a:avLst/>
          </a:prstGeom>
        </p:spPr>
      </p:pic>
    </p:spTree>
    <p:extLst>
      <p:ext uri="{BB962C8B-B14F-4D97-AF65-F5344CB8AC3E}">
        <p14:creationId xmlns:p14="http://schemas.microsoft.com/office/powerpoint/2010/main" val="260098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188BA4-6761-EF43-9788-EDBDDEEE04C2}"/>
              </a:ext>
            </a:extLst>
          </p:cNvPr>
          <p:cNvSpPr txBox="1"/>
          <p:nvPr/>
        </p:nvSpPr>
        <p:spPr>
          <a:xfrm>
            <a:off x="121403" y="660893"/>
            <a:ext cx="11949193" cy="830997"/>
          </a:xfrm>
          <a:prstGeom prst="rect">
            <a:avLst/>
          </a:prstGeom>
          <a:noFill/>
        </p:spPr>
        <p:txBody>
          <a:bodyPr wrap="square" rtlCol="0">
            <a:spAutoFit/>
          </a:bodyPr>
          <a:lstStyle/>
          <a:p>
            <a:pPr algn="ctr"/>
            <a:r>
              <a:rPr lang="en-US" sz="4800" dirty="0">
                <a:solidFill>
                  <a:srgbClr val="64B246"/>
                </a:solidFill>
                <a:latin typeface="Sagona Book" panose="02020503050505020204" pitchFamily="18" charset="0"/>
                <a:ea typeface="+mj-ea"/>
                <a:cs typeface="+mj-cs"/>
              </a:rPr>
              <a:t>What is your philosophy?</a:t>
            </a:r>
            <a:endParaRPr lang="en-US" sz="4800" dirty="0">
              <a:solidFill>
                <a:schemeClr val="accent5">
                  <a:lumMod val="50000"/>
                </a:schemeClr>
              </a:solidFill>
            </a:endParaRPr>
          </a:p>
        </p:txBody>
      </p:sp>
      <p:sp>
        <p:nvSpPr>
          <p:cNvPr id="14" name="TextBox 13">
            <a:extLst>
              <a:ext uri="{FF2B5EF4-FFF2-40B4-BE49-F238E27FC236}">
                <a16:creationId xmlns:a16="http://schemas.microsoft.com/office/drawing/2014/main" id="{01E424E8-0C24-9F47-8FEC-4EC8A13DA460}"/>
              </a:ext>
            </a:extLst>
          </p:cNvPr>
          <p:cNvSpPr txBox="1"/>
          <p:nvPr/>
        </p:nvSpPr>
        <p:spPr>
          <a:xfrm>
            <a:off x="5657849" y="3000375"/>
            <a:ext cx="1075335" cy="1015663"/>
          </a:xfrm>
          <a:prstGeom prst="rect">
            <a:avLst/>
          </a:prstGeom>
          <a:noFill/>
        </p:spPr>
        <p:txBody>
          <a:bodyPr wrap="square" rtlCol="0">
            <a:spAutoFit/>
          </a:bodyPr>
          <a:lstStyle/>
          <a:p>
            <a:r>
              <a:rPr lang="en-US" sz="6000" i="1" dirty="0">
                <a:solidFill>
                  <a:schemeClr val="accent5">
                    <a:lumMod val="50000"/>
                  </a:schemeClr>
                </a:solidFill>
              </a:rPr>
              <a:t>or</a:t>
            </a:r>
          </a:p>
        </p:txBody>
      </p:sp>
      <p:sp>
        <p:nvSpPr>
          <p:cNvPr id="19" name="TextBox 18">
            <a:extLst>
              <a:ext uri="{FF2B5EF4-FFF2-40B4-BE49-F238E27FC236}">
                <a16:creationId xmlns:a16="http://schemas.microsoft.com/office/drawing/2014/main" id="{B1092B66-9092-5548-AAEF-34752F780FB4}"/>
              </a:ext>
            </a:extLst>
          </p:cNvPr>
          <p:cNvSpPr txBox="1"/>
          <p:nvPr/>
        </p:nvSpPr>
        <p:spPr>
          <a:xfrm>
            <a:off x="1136786" y="5553130"/>
            <a:ext cx="3832529" cy="461665"/>
          </a:xfrm>
          <a:prstGeom prst="rect">
            <a:avLst/>
          </a:prstGeom>
          <a:noFill/>
        </p:spPr>
        <p:txBody>
          <a:bodyPr wrap="square" rtlCol="0">
            <a:spAutoFit/>
          </a:bodyPr>
          <a:lstStyle/>
          <a:p>
            <a:pPr algn="ctr"/>
            <a:r>
              <a:rPr lang="en-US" sz="2400" dirty="0">
                <a:solidFill>
                  <a:schemeClr val="accent2"/>
                </a:solidFill>
                <a:latin typeface="Times" pitchFamily="2" charset="0"/>
              </a:rPr>
              <a:t>External Motivation</a:t>
            </a:r>
          </a:p>
        </p:txBody>
      </p:sp>
      <p:sp>
        <p:nvSpPr>
          <p:cNvPr id="21" name="TextBox 20">
            <a:extLst>
              <a:ext uri="{FF2B5EF4-FFF2-40B4-BE49-F238E27FC236}">
                <a16:creationId xmlns:a16="http://schemas.microsoft.com/office/drawing/2014/main" id="{25B9589A-E36D-2542-A757-34E1D7143201}"/>
              </a:ext>
            </a:extLst>
          </p:cNvPr>
          <p:cNvSpPr txBox="1"/>
          <p:nvPr/>
        </p:nvSpPr>
        <p:spPr>
          <a:xfrm>
            <a:off x="6873548" y="5560709"/>
            <a:ext cx="3966401" cy="461665"/>
          </a:xfrm>
          <a:prstGeom prst="rect">
            <a:avLst/>
          </a:prstGeom>
          <a:noFill/>
        </p:spPr>
        <p:txBody>
          <a:bodyPr wrap="square" rtlCol="0">
            <a:spAutoFit/>
          </a:bodyPr>
          <a:lstStyle/>
          <a:p>
            <a:pPr algn="ctr"/>
            <a:r>
              <a:rPr lang="en-US" sz="2400" dirty="0">
                <a:solidFill>
                  <a:schemeClr val="accent2"/>
                </a:solidFill>
                <a:latin typeface="Times" pitchFamily="2" charset="0"/>
              </a:rPr>
              <a:t>Abilities and Supports</a:t>
            </a:r>
          </a:p>
        </p:txBody>
      </p:sp>
      <p:pic>
        <p:nvPicPr>
          <p:cNvPr id="6" name="Picture 5">
            <a:extLst>
              <a:ext uri="{FF2B5EF4-FFF2-40B4-BE49-F238E27FC236}">
                <a16:creationId xmlns:a16="http://schemas.microsoft.com/office/drawing/2014/main" id="{65DC1E98-DA52-EF43-FA98-BA57681B074E}"/>
              </a:ext>
            </a:extLst>
          </p:cNvPr>
          <p:cNvPicPr>
            <a:picLocks noChangeAspect="1"/>
          </p:cNvPicPr>
          <p:nvPr/>
        </p:nvPicPr>
        <p:blipFill rotWithShape="1">
          <a:blip r:embed="rId3"/>
          <a:srcRect l="14021" t="3809" r="26086" b="6984"/>
          <a:stretch/>
        </p:blipFill>
        <p:spPr>
          <a:xfrm>
            <a:off x="1335818" y="1718600"/>
            <a:ext cx="3633497" cy="3607820"/>
          </a:xfrm>
          <a:prstGeom prst="rect">
            <a:avLst/>
          </a:prstGeom>
        </p:spPr>
      </p:pic>
      <p:pic>
        <p:nvPicPr>
          <p:cNvPr id="7" name="Picture 6">
            <a:extLst>
              <a:ext uri="{FF2B5EF4-FFF2-40B4-BE49-F238E27FC236}">
                <a16:creationId xmlns:a16="http://schemas.microsoft.com/office/drawing/2014/main" id="{DB782788-9E98-810B-4CD9-ECC882A87238}"/>
              </a:ext>
            </a:extLst>
          </p:cNvPr>
          <p:cNvPicPr>
            <a:picLocks noChangeAspect="1"/>
          </p:cNvPicPr>
          <p:nvPr/>
        </p:nvPicPr>
        <p:blipFill rotWithShape="1">
          <a:blip r:embed="rId4"/>
          <a:srcRect l="17896" t="15237" r="43546" b="16963"/>
          <a:stretch/>
        </p:blipFill>
        <p:spPr>
          <a:xfrm>
            <a:off x="7222686" y="1718599"/>
            <a:ext cx="3268127" cy="3615401"/>
          </a:xfrm>
          <a:prstGeom prst="rect">
            <a:avLst/>
          </a:prstGeom>
        </p:spPr>
      </p:pic>
    </p:spTree>
    <p:extLst>
      <p:ext uri="{BB962C8B-B14F-4D97-AF65-F5344CB8AC3E}">
        <p14:creationId xmlns:p14="http://schemas.microsoft.com/office/powerpoint/2010/main" val="157445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188BA4-6761-EF43-9788-EDBDDEEE04C2}"/>
              </a:ext>
            </a:extLst>
          </p:cNvPr>
          <p:cNvSpPr txBox="1"/>
          <p:nvPr/>
        </p:nvSpPr>
        <p:spPr>
          <a:xfrm>
            <a:off x="-796134" y="112079"/>
            <a:ext cx="5532895" cy="830997"/>
          </a:xfrm>
          <a:prstGeom prst="rect">
            <a:avLst/>
          </a:prstGeom>
          <a:noFill/>
        </p:spPr>
        <p:txBody>
          <a:bodyPr wrap="square" rtlCol="0">
            <a:spAutoFit/>
          </a:bodyPr>
          <a:lstStyle/>
          <a:p>
            <a:pPr algn="ctr"/>
            <a:r>
              <a:rPr lang="en-US" sz="4800" dirty="0">
                <a:solidFill>
                  <a:srgbClr val="64B246"/>
                </a:solidFill>
                <a:latin typeface="Sagona Book" panose="02020503050505020204" pitchFamily="18" charset="0"/>
              </a:rPr>
              <a:t>Ross Greene</a:t>
            </a:r>
            <a:endParaRPr lang="en-US" sz="4000" dirty="0">
              <a:solidFill>
                <a:schemeClr val="accent5">
                  <a:lumMod val="50000"/>
                </a:schemeClr>
              </a:solidFill>
            </a:endParaRPr>
          </a:p>
        </p:txBody>
      </p:sp>
      <p:pic>
        <p:nvPicPr>
          <p:cNvPr id="6" name="Picture 1" descr="Screen Shot 2015-06-12 at 6.07.59 PM.png">
            <a:hlinkClick r:id="rId3"/>
            <a:extLst>
              <a:ext uri="{FF2B5EF4-FFF2-40B4-BE49-F238E27FC236}">
                <a16:creationId xmlns:a16="http://schemas.microsoft.com/office/drawing/2014/main" id="{DB6C8F97-8654-3B40-A69F-DD7D59E8462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38400" y="1002089"/>
            <a:ext cx="7315200" cy="485382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0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EF7E06-D766-5E47-8967-F39409BF080F}"/>
              </a:ext>
            </a:extLst>
          </p:cNvPr>
          <p:cNvSpPr txBox="1"/>
          <p:nvPr/>
        </p:nvSpPr>
        <p:spPr>
          <a:xfrm>
            <a:off x="5682387" y="1750140"/>
            <a:ext cx="5328513" cy="4401205"/>
          </a:xfrm>
          <a:prstGeom prst="rect">
            <a:avLst/>
          </a:prstGeom>
          <a:noFill/>
        </p:spPr>
        <p:txBody>
          <a:bodyPr wrap="square" rtlCol="0">
            <a:spAutoFit/>
          </a:bodyPr>
          <a:lstStyle/>
          <a:p>
            <a:r>
              <a:rPr lang="en-US" sz="2800" dirty="0">
                <a:solidFill>
                  <a:srgbClr val="002060"/>
                </a:solidFill>
              </a:rPr>
              <a:t>Kids do well if they want to …</a:t>
            </a:r>
          </a:p>
          <a:p>
            <a:pPr marL="457200" indent="-457200">
              <a:buClr>
                <a:schemeClr val="accent6"/>
              </a:buClr>
              <a:buFont typeface="Wingdings" panose="05000000000000000000" pitchFamily="2" charset="2"/>
              <a:buChar char="§"/>
            </a:pPr>
            <a:r>
              <a:rPr lang="en-US" sz="2000" dirty="0">
                <a:solidFill>
                  <a:srgbClr val="002060"/>
                </a:solidFill>
              </a:rPr>
              <a:t>Manipulative and control-seeking</a:t>
            </a:r>
          </a:p>
          <a:p>
            <a:pPr marL="457200" indent="-457200">
              <a:buClr>
                <a:schemeClr val="accent6"/>
              </a:buClr>
              <a:buFont typeface="Wingdings" panose="05000000000000000000" pitchFamily="2" charset="2"/>
              <a:buChar char="§"/>
            </a:pPr>
            <a:r>
              <a:rPr lang="en-US" sz="2000" dirty="0">
                <a:solidFill>
                  <a:srgbClr val="002060"/>
                </a:solidFill>
              </a:rPr>
              <a:t>Attention-seeking </a:t>
            </a:r>
          </a:p>
          <a:p>
            <a:pPr marL="457200" indent="-457200">
              <a:buClr>
                <a:schemeClr val="accent6"/>
              </a:buClr>
              <a:buFont typeface="Wingdings" panose="05000000000000000000" pitchFamily="2" charset="2"/>
              <a:buChar char="§"/>
            </a:pPr>
            <a:r>
              <a:rPr lang="en-US" sz="2000" dirty="0">
                <a:solidFill>
                  <a:srgbClr val="002060"/>
                </a:solidFill>
              </a:rPr>
              <a:t>Not motivated</a:t>
            </a:r>
          </a:p>
          <a:p>
            <a:pPr marL="457200" indent="-457200">
              <a:buClr>
                <a:schemeClr val="accent6"/>
              </a:buClr>
              <a:buFont typeface="Wingdings" panose="05000000000000000000" pitchFamily="2" charset="2"/>
              <a:buChar char="§"/>
            </a:pPr>
            <a:r>
              <a:rPr lang="en-US" sz="2000" dirty="0">
                <a:solidFill>
                  <a:srgbClr val="002060"/>
                </a:solidFill>
              </a:rPr>
              <a:t>Limit testing</a:t>
            </a:r>
          </a:p>
          <a:p>
            <a:endParaRPr lang="en-US" sz="2800" dirty="0"/>
          </a:p>
          <a:p>
            <a:r>
              <a:rPr lang="en-US" sz="2800" dirty="0">
                <a:solidFill>
                  <a:srgbClr val="002060"/>
                </a:solidFill>
              </a:rPr>
              <a:t>Kids do well if they can …</a:t>
            </a:r>
            <a:endParaRPr lang="en-US" dirty="0">
              <a:solidFill>
                <a:srgbClr val="002060"/>
              </a:solidFill>
            </a:endParaRPr>
          </a:p>
          <a:p>
            <a:pPr marL="457200" indent="-457200">
              <a:buClr>
                <a:schemeClr val="accent6"/>
              </a:buClr>
              <a:buFont typeface="Wingdings" panose="05000000000000000000" pitchFamily="2" charset="2"/>
              <a:buChar char="§"/>
            </a:pPr>
            <a:r>
              <a:rPr lang="en-US" sz="2000" dirty="0">
                <a:solidFill>
                  <a:srgbClr val="002060"/>
                </a:solidFill>
              </a:rPr>
              <a:t>Behavior as communication</a:t>
            </a:r>
          </a:p>
          <a:p>
            <a:pPr marL="457200" indent="-457200">
              <a:buClr>
                <a:schemeClr val="accent6"/>
              </a:buClr>
              <a:buFont typeface="Wingdings" panose="05000000000000000000" pitchFamily="2" charset="2"/>
              <a:buChar char="§"/>
            </a:pPr>
            <a:r>
              <a:rPr lang="en-US" sz="2000" dirty="0">
                <a:solidFill>
                  <a:srgbClr val="002060"/>
                </a:solidFill>
              </a:rPr>
              <a:t>Coping in the way they have learned</a:t>
            </a:r>
          </a:p>
          <a:p>
            <a:pPr marL="457200" indent="-457200">
              <a:buClr>
                <a:schemeClr val="accent6"/>
              </a:buClr>
              <a:buFont typeface="Wingdings" panose="05000000000000000000" pitchFamily="2" charset="2"/>
              <a:buChar char="§"/>
            </a:pPr>
            <a:r>
              <a:rPr lang="en-US" sz="2000" dirty="0">
                <a:solidFill>
                  <a:srgbClr val="002060"/>
                </a:solidFill>
              </a:rPr>
              <a:t>Skill deficits</a:t>
            </a:r>
          </a:p>
          <a:p>
            <a:pPr marL="457200" indent="-457200">
              <a:buClr>
                <a:schemeClr val="accent6"/>
              </a:buClr>
              <a:buFont typeface="Wingdings" panose="05000000000000000000" pitchFamily="2" charset="2"/>
              <a:buChar char="§"/>
            </a:pPr>
            <a:r>
              <a:rPr lang="en-US" sz="2000" dirty="0">
                <a:solidFill>
                  <a:srgbClr val="002060"/>
                </a:solidFill>
              </a:rPr>
              <a:t>Together we can figure it out</a:t>
            </a:r>
          </a:p>
          <a:p>
            <a:endParaRPr lang="en-US" dirty="0"/>
          </a:p>
          <a:p>
            <a:endParaRPr lang="en-US" dirty="0"/>
          </a:p>
        </p:txBody>
      </p:sp>
      <p:sp>
        <p:nvSpPr>
          <p:cNvPr id="11" name="TextBox 10">
            <a:extLst>
              <a:ext uri="{FF2B5EF4-FFF2-40B4-BE49-F238E27FC236}">
                <a16:creationId xmlns:a16="http://schemas.microsoft.com/office/drawing/2014/main" id="{0F3B624A-8FA3-7642-9782-EDDCFF04D3A8}"/>
              </a:ext>
            </a:extLst>
          </p:cNvPr>
          <p:cNvSpPr txBox="1"/>
          <p:nvPr/>
        </p:nvSpPr>
        <p:spPr>
          <a:xfrm>
            <a:off x="121403" y="706655"/>
            <a:ext cx="11949193" cy="830997"/>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Adult Perspective Shift</a:t>
            </a:r>
            <a:endParaRPr lang="en-US" sz="4400" dirty="0">
              <a:solidFill>
                <a:schemeClr val="accent1">
                  <a:lumMod val="75000"/>
                </a:schemeClr>
              </a:solidFill>
            </a:endParaRPr>
          </a:p>
        </p:txBody>
      </p:sp>
      <p:pic>
        <p:nvPicPr>
          <p:cNvPr id="8" name="Picture 7">
            <a:extLst>
              <a:ext uri="{FF2B5EF4-FFF2-40B4-BE49-F238E27FC236}">
                <a16:creationId xmlns:a16="http://schemas.microsoft.com/office/drawing/2014/main" id="{62FBAB11-3DAB-C89A-B669-9D34FCC49C10}"/>
              </a:ext>
            </a:extLst>
          </p:cNvPr>
          <p:cNvPicPr>
            <a:picLocks noChangeAspect="1"/>
          </p:cNvPicPr>
          <p:nvPr/>
        </p:nvPicPr>
        <p:blipFill rotWithShape="1">
          <a:blip r:embed="rId3"/>
          <a:srcRect l="15277" t="14127" r="5220" b="3810"/>
          <a:stretch/>
        </p:blipFill>
        <p:spPr>
          <a:xfrm>
            <a:off x="685801" y="1750140"/>
            <a:ext cx="4381552" cy="4279001"/>
          </a:xfrm>
          <a:prstGeom prst="rect">
            <a:avLst/>
          </a:prstGeom>
        </p:spPr>
      </p:pic>
    </p:spTree>
    <p:extLst>
      <p:ext uri="{BB962C8B-B14F-4D97-AF65-F5344CB8AC3E}">
        <p14:creationId xmlns:p14="http://schemas.microsoft.com/office/powerpoint/2010/main" val="15986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184E0-512D-3941-A737-0325A290D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266"/>
            <a:ext cx="12192000" cy="6853733"/>
          </a:xfrm>
          <a:prstGeom prst="rect">
            <a:avLst/>
          </a:prstGeom>
        </p:spPr>
      </p:pic>
      <p:sp>
        <p:nvSpPr>
          <p:cNvPr id="11" name="TextBox 10">
            <a:extLst>
              <a:ext uri="{FF2B5EF4-FFF2-40B4-BE49-F238E27FC236}">
                <a16:creationId xmlns:a16="http://schemas.microsoft.com/office/drawing/2014/main" id="{0F3B624A-8FA3-7642-9782-EDDCFF04D3A8}"/>
              </a:ext>
            </a:extLst>
          </p:cNvPr>
          <p:cNvSpPr txBox="1"/>
          <p:nvPr/>
        </p:nvSpPr>
        <p:spPr>
          <a:xfrm>
            <a:off x="121403" y="318274"/>
            <a:ext cx="11949193" cy="830997"/>
          </a:xfrm>
          <a:prstGeom prst="rect">
            <a:avLst/>
          </a:prstGeom>
          <a:noFill/>
        </p:spPr>
        <p:txBody>
          <a:bodyPr wrap="square" rtlCol="0">
            <a:spAutoFit/>
          </a:bodyPr>
          <a:lstStyle/>
          <a:p>
            <a:pPr algn="ct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Reflection</a:t>
            </a:r>
            <a:endParaRPr lang="en-US" sz="4400" dirty="0">
              <a:solidFill>
                <a:schemeClr val="accent1">
                  <a:lumMod val="75000"/>
                </a:schemeClr>
              </a:solidFill>
            </a:endParaRPr>
          </a:p>
        </p:txBody>
      </p:sp>
      <p:sp>
        <p:nvSpPr>
          <p:cNvPr id="6" name="TextBox 5">
            <a:extLst>
              <a:ext uri="{FF2B5EF4-FFF2-40B4-BE49-F238E27FC236}">
                <a16:creationId xmlns:a16="http://schemas.microsoft.com/office/drawing/2014/main" id="{9FEF7E06-D766-5E47-8967-F39409BF080F}"/>
              </a:ext>
            </a:extLst>
          </p:cNvPr>
          <p:cNvSpPr txBox="1"/>
          <p:nvPr/>
        </p:nvSpPr>
        <p:spPr>
          <a:xfrm>
            <a:off x="1312650" y="1064369"/>
            <a:ext cx="9566697" cy="1938992"/>
          </a:xfrm>
          <a:prstGeom prst="rect">
            <a:avLst/>
          </a:prstGeom>
          <a:noFill/>
        </p:spPr>
        <p:txBody>
          <a:bodyPr wrap="square" rtlCol="0">
            <a:spAutoFit/>
          </a:bodyPr>
          <a:lstStyle/>
          <a:p>
            <a:pPr algn="ctr">
              <a:defRPr/>
            </a:pPr>
            <a:r>
              <a:rPr lang="en-US" altLang="en-US" sz="2800" dirty="0"/>
              <a:t>What are the assumptions, interventions, and outcomes that arise with “kids do well when they can” versus </a:t>
            </a:r>
          </a:p>
          <a:p>
            <a:pPr algn="ctr">
              <a:defRPr/>
            </a:pPr>
            <a:r>
              <a:rPr lang="en-US" altLang="en-US" sz="2800" dirty="0"/>
              <a:t>“kids do well when they want to?”</a:t>
            </a:r>
          </a:p>
          <a:p>
            <a:endParaRPr lang="en-US" dirty="0"/>
          </a:p>
          <a:p>
            <a:endParaRPr lang="en-US" dirty="0"/>
          </a:p>
        </p:txBody>
      </p:sp>
    </p:spTree>
    <p:extLst>
      <p:ext uri="{BB962C8B-B14F-4D97-AF65-F5344CB8AC3E}">
        <p14:creationId xmlns:p14="http://schemas.microsoft.com/office/powerpoint/2010/main" val="12058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3B624A-8FA3-7642-9782-EDDCFF04D3A8}"/>
              </a:ext>
            </a:extLst>
          </p:cNvPr>
          <p:cNvSpPr txBox="1"/>
          <p:nvPr/>
        </p:nvSpPr>
        <p:spPr>
          <a:xfrm>
            <a:off x="154983" y="839124"/>
            <a:ext cx="119491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Adult Perspective Shift - Colleagues</a:t>
            </a:r>
            <a:endParaRPr kumimoji="0" lang="en-US" sz="4400" b="0" i="0" u="none" strike="noStrike" kern="1200" cap="none" spc="0" normalizeH="0" baseline="0" noProof="0" dirty="0">
              <a:ln>
                <a:noFill/>
              </a:ln>
              <a:solidFill>
                <a:srgbClr val="1D9A78">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EF7E06-D766-5E47-8967-F39409BF080F}"/>
              </a:ext>
            </a:extLst>
          </p:cNvPr>
          <p:cNvSpPr txBox="1"/>
          <p:nvPr/>
        </p:nvSpPr>
        <p:spPr>
          <a:xfrm>
            <a:off x="1513114" y="2042349"/>
            <a:ext cx="4388304" cy="3847207"/>
          </a:xfrm>
          <a:prstGeom prst="rect">
            <a:avLst/>
          </a:prstGeom>
          <a:noFill/>
        </p:spPr>
        <p:txBody>
          <a:bodyPr wrap="square" rtlCol="0">
            <a:spAutoFit/>
          </a:bodyPr>
          <a:lstStyle/>
          <a:p>
            <a:pPr marL="571500" indent="-571500" fontAlgn="base">
              <a:spcBef>
                <a:spcPct val="0"/>
              </a:spcBef>
              <a:spcAft>
                <a:spcPct val="0"/>
              </a:spcAft>
              <a:buClr>
                <a:schemeClr val="accent6"/>
              </a:buClr>
              <a:buFont typeface="Wingdings" panose="05000000000000000000" pitchFamily="2" charset="2"/>
              <a:buChar char="§"/>
              <a:defRPr/>
            </a:pPr>
            <a:r>
              <a:rPr lang="en-US" altLang="en-US" sz="4000" dirty="0">
                <a:solidFill>
                  <a:srgbClr val="002060"/>
                </a:solidFill>
                <a:cs typeface="Arial" charset="0"/>
              </a:rPr>
              <a:t>Educators do well if </a:t>
            </a:r>
            <a:r>
              <a:rPr lang="en-US" altLang="en-US" sz="4000" dirty="0">
                <a:solidFill>
                  <a:srgbClr val="002060"/>
                </a:solidFill>
                <a:ea typeface="MS PGothic" charset="0"/>
                <a:cs typeface="MS PGothic" charset="0"/>
              </a:rPr>
              <a:t>they</a:t>
            </a:r>
            <a:r>
              <a:rPr lang="en-US" altLang="en-US" sz="4000" dirty="0">
                <a:solidFill>
                  <a:srgbClr val="002060"/>
                </a:solidFill>
                <a:cs typeface="Arial" charset="0"/>
              </a:rPr>
              <a:t> </a:t>
            </a:r>
            <a:r>
              <a:rPr lang="en-US" altLang="en-US" sz="4000" b="1" i="1" dirty="0">
                <a:solidFill>
                  <a:srgbClr val="002060"/>
                </a:solidFill>
                <a:cs typeface="Arial" charset="0"/>
              </a:rPr>
              <a:t>want</a:t>
            </a:r>
            <a:r>
              <a:rPr lang="en-US" altLang="en-US" sz="4000" i="1" dirty="0">
                <a:solidFill>
                  <a:srgbClr val="002060"/>
                </a:solidFill>
                <a:cs typeface="Arial" charset="0"/>
              </a:rPr>
              <a:t> to?</a:t>
            </a:r>
          </a:p>
          <a:p>
            <a:pPr marL="571500" indent="-571500">
              <a:buClr>
                <a:schemeClr val="accent6"/>
              </a:buClr>
              <a:buFont typeface="Wingdings" panose="05000000000000000000" pitchFamily="2" charset="2"/>
              <a:buChar char="§"/>
            </a:pPr>
            <a:endParaRPr lang="en-US" sz="4000" dirty="0">
              <a:solidFill>
                <a:srgbClr val="002060"/>
              </a:solidFill>
            </a:endParaRPr>
          </a:p>
          <a:p>
            <a:pPr marL="571500" indent="-571500" fontAlgn="base">
              <a:spcBef>
                <a:spcPct val="20000"/>
              </a:spcBef>
              <a:spcAft>
                <a:spcPct val="0"/>
              </a:spcAft>
              <a:buClr>
                <a:schemeClr val="accent6"/>
              </a:buClr>
              <a:buFont typeface="Wingdings" panose="05000000000000000000" pitchFamily="2" charset="2"/>
              <a:buChar char="§"/>
              <a:defRPr/>
            </a:pPr>
            <a:r>
              <a:rPr lang="en-US" sz="4000" dirty="0">
                <a:solidFill>
                  <a:srgbClr val="002060"/>
                </a:solidFill>
              </a:rPr>
              <a:t>Educators do well if they </a:t>
            </a:r>
            <a:r>
              <a:rPr lang="en-US" sz="4000" b="1" i="1" dirty="0">
                <a:solidFill>
                  <a:srgbClr val="002060"/>
                </a:solidFill>
              </a:rPr>
              <a:t>can</a:t>
            </a:r>
            <a:r>
              <a:rPr lang="en-US" sz="4000" i="1" dirty="0">
                <a:solidFill>
                  <a:srgbClr val="002060"/>
                </a:solidFill>
              </a:rPr>
              <a:t>?</a:t>
            </a:r>
          </a:p>
          <a:p>
            <a:endParaRPr lang="en-US" dirty="0"/>
          </a:p>
          <a:p>
            <a:endParaRPr lang="en-US" dirty="0"/>
          </a:p>
        </p:txBody>
      </p:sp>
      <p:pic>
        <p:nvPicPr>
          <p:cNvPr id="7" name="Picture 6">
            <a:extLst>
              <a:ext uri="{FF2B5EF4-FFF2-40B4-BE49-F238E27FC236}">
                <a16:creationId xmlns:a16="http://schemas.microsoft.com/office/drawing/2014/main" id="{92A38DCD-AA9D-F6B8-0950-952E6AA64D87}"/>
              </a:ext>
            </a:extLst>
          </p:cNvPr>
          <p:cNvPicPr>
            <a:picLocks noChangeAspect="1"/>
          </p:cNvPicPr>
          <p:nvPr/>
        </p:nvPicPr>
        <p:blipFill rotWithShape="1">
          <a:blip r:embed="rId3"/>
          <a:srcRect l="17937" t="14121" r="19524" b="1"/>
          <a:stretch/>
        </p:blipFill>
        <p:spPr>
          <a:xfrm>
            <a:off x="6381226" y="2042349"/>
            <a:ext cx="4058175" cy="3444050"/>
          </a:xfrm>
          <a:prstGeom prst="rect">
            <a:avLst/>
          </a:prstGeom>
        </p:spPr>
      </p:pic>
    </p:spTree>
    <p:extLst>
      <p:ext uri="{BB962C8B-B14F-4D97-AF65-F5344CB8AC3E}">
        <p14:creationId xmlns:p14="http://schemas.microsoft.com/office/powerpoint/2010/main" val="538824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3B624A-8FA3-7642-9782-EDDCFF04D3A8}"/>
              </a:ext>
            </a:extLst>
          </p:cNvPr>
          <p:cNvSpPr txBox="1"/>
          <p:nvPr/>
        </p:nvSpPr>
        <p:spPr>
          <a:xfrm>
            <a:off x="154983" y="839124"/>
            <a:ext cx="119491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64B246"/>
                </a:solidFill>
                <a:effectLst/>
                <a:uLnTx/>
                <a:uFillTx/>
                <a:latin typeface="Sagona Book" panose="02020503050505020204" pitchFamily="18" charset="0"/>
                <a:ea typeface="+mn-ea"/>
                <a:cs typeface="+mn-cs"/>
              </a:rPr>
              <a:t>Adult Perspective Shift - Parents</a:t>
            </a:r>
            <a:endParaRPr kumimoji="0" lang="en-US" sz="4400" b="0" i="0" u="none" strike="noStrike" kern="1200" cap="none" spc="0" normalizeH="0" baseline="0" noProof="0" dirty="0">
              <a:ln>
                <a:noFill/>
              </a:ln>
              <a:solidFill>
                <a:srgbClr val="1D9A78">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FEF7E06-D766-5E47-8967-F39409BF080F}"/>
              </a:ext>
            </a:extLst>
          </p:cNvPr>
          <p:cNvSpPr txBox="1"/>
          <p:nvPr/>
        </p:nvSpPr>
        <p:spPr>
          <a:xfrm>
            <a:off x="6496049" y="2111828"/>
            <a:ext cx="4150179" cy="4512004"/>
          </a:xfrm>
          <a:prstGeom prst="rect">
            <a:avLst/>
          </a:prstGeom>
          <a:noFill/>
        </p:spPr>
        <p:txBody>
          <a:bodyPr wrap="square" rtlCol="0">
            <a:spAutoFit/>
          </a:bodyPr>
          <a:lstStyle/>
          <a:p>
            <a:pPr marL="571500" indent="-571500" fontAlgn="base">
              <a:spcBef>
                <a:spcPct val="0"/>
              </a:spcBef>
              <a:spcAft>
                <a:spcPct val="0"/>
              </a:spcAft>
              <a:buClr>
                <a:schemeClr val="accent6"/>
              </a:buClr>
              <a:buFont typeface="Wingdings" panose="05000000000000000000" pitchFamily="2" charset="2"/>
              <a:buChar char="§"/>
              <a:defRPr/>
            </a:pPr>
            <a:r>
              <a:rPr lang="en-US" altLang="en-US" sz="4000" dirty="0">
                <a:solidFill>
                  <a:srgbClr val="002060"/>
                </a:solidFill>
                <a:cs typeface="Arial" charset="0"/>
              </a:rPr>
              <a:t>Parents engage if they </a:t>
            </a:r>
            <a:r>
              <a:rPr lang="en-US" altLang="en-US" sz="4000" b="1" i="1" dirty="0">
                <a:solidFill>
                  <a:srgbClr val="002060"/>
                </a:solidFill>
                <a:cs typeface="Arial" charset="0"/>
              </a:rPr>
              <a:t>want</a:t>
            </a:r>
            <a:r>
              <a:rPr lang="en-US" altLang="en-US" sz="4000" i="1" dirty="0">
                <a:solidFill>
                  <a:srgbClr val="002060"/>
                </a:solidFill>
                <a:cs typeface="Arial" charset="0"/>
              </a:rPr>
              <a:t> to</a:t>
            </a:r>
            <a:r>
              <a:rPr lang="en-US" altLang="en-US" sz="4000" dirty="0">
                <a:solidFill>
                  <a:srgbClr val="002060"/>
                </a:solidFill>
                <a:cs typeface="Arial" charset="0"/>
              </a:rPr>
              <a:t>?</a:t>
            </a:r>
          </a:p>
          <a:p>
            <a:pPr marL="571500" indent="-571500" fontAlgn="base">
              <a:spcBef>
                <a:spcPct val="0"/>
              </a:spcBef>
              <a:spcAft>
                <a:spcPct val="0"/>
              </a:spcAft>
              <a:buClr>
                <a:schemeClr val="accent6"/>
              </a:buClr>
              <a:buFont typeface="Wingdings" panose="05000000000000000000" pitchFamily="2" charset="2"/>
              <a:buChar char="§"/>
              <a:defRPr/>
            </a:pPr>
            <a:endParaRPr lang="en-US" altLang="en-US" sz="4000" dirty="0">
              <a:solidFill>
                <a:srgbClr val="002060"/>
              </a:solidFill>
              <a:cs typeface="Arial" charset="0"/>
            </a:endParaRPr>
          </a:p>
          <a:p>
            <a:pPr marL="571500" indent="-571500" fontAlgn="base">
              <a:spcBef>
                <a:spcPct val="20000"/>
              </a:spcBef>
              <a:spcAft>
                <a:spcPct val="0"/>
              </a:spcAft>
              <a:buClr>
                <a:schemeClr val="accent6"/>
              </a:buClr>
              <a:buFont typeface="Wingdings" panose="05000000000000000000" pitchFamily="2" charset="2"/>
              <a:buChar char="§"/>
              <a:defRPr/>
            </a:pPr>
            <a:r>
              <a:rPr lang="en-US" sz="4000" dirty="0">
                <a:solidFill>
                  <a:srgbClr val="002060"/>
                </a:solidFill>
              </a:rPr>
              <a:t>Parents engage if they </a:t>
            </a:r>
            <a:r>
              <a:rPr lang="en-US" sz="4000" b="1" i="1" dirty="0">
                <a:solidFill>
                  <a:srgbClr val="002060"/>
                </a:solidFill>
              </a:rPr>
              <a:t>can</a:t>
            </a:r>
            <a:r>
              <a:rPr lang="en-US" sz="4000" dirty="0">
                <a:solidFill>
                  <a:srgbClr val="002060"/>
                </a:solidFill>
              </a:rPr>
              <a:t>?</a:t>
            </a:r>
          </a:p>
          <a:p>
            <a:pPr fontAlgn="base">
              <a:spcBef>
                <a:spcPct val="20000"/>
              </a:spcBef>
              <a:spcAft>
                <a:spcPct val="0"/>
              </a:spcAft>
              <a:defRPr/>
            </a:pPr>
            <a:endParaRPr lang="en-US" sz="3600" dirty="0">
              <a:solidFill>
                <a:schemeClr val="accent2"/>
              </a:solidFill>
            </a:endParaRPr>
          </a:p>
          <a:p>
            <a:endParaRPr lang="en-US" dirty="0"/>
          </a:p>
          <a:p>
            <a:endParaRPr lang="en-US" dirty="0"/>
          </a:p>
        </p:txBody>
      </p:sp>
      <p:pic>
        <p:nvPicPr>
          <p:cNvPr id="7" name="Picture 6">
            <a:extLst>
              <a:ext uri="{FF2B5EF4-FFF2-40B4-BE49-F238E27FC236}">
                <a16:creationId xmlns:a16="http://schemas.microsoft.com/office/drawing/2014/main" id="{3819E162-752B-F3CD-F6D1-7BC785831306}"/>
              </a:ext>
            </a:extLst>
          </p:cNvPr>
          <p:cNvPicPr>
            <a:picLocks noChangeAspect="1"/>
          </p:cNvPicPr>
          <p:nvPr/>
        </p:nvPicPr>
        <p:blipFill rotWithShape="1">
          <a:blip r:embed="rId3"/>
          <a:srcRect l="3448" t="7459" r="5876"/>
          <a:stretch/>
        </p:blipFill>
        <p:spPr>
          <a:xfrm>
            <a:off x="835154" y="2111828"/>
            <a:ext cx="5260846" cy="3570515"/>
          </a:xfrm>
          <a:prstGeom prst="rect">
            <a:avLst/>
          </a:prstGeom>
        </p:spPr>
      </p:pic>
    </p:spTree>
    <p:extLst>
      <p:ext uri="{BB962C8B-B14F-4D97-AF65-F5344CB8AC3E}">
        <p14:creationId xmlns:p14="http://schemas.microsoft.com/office/powerpoint/2010/main" val="143272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9e9451-5b97-4cd4-862c-e10414841af7" xsi:nil="true"/>
    <lcf76f155ced4ddcb4097134ff3c332f xmlns="c376fb2e-3857-45de-99f9-d9789421a4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0B79E76C50C9498E982C8BF6089F00" ma:contentTypeVersion="18" ma:contentTypeDescription="Create a new document." ma:contentTypeScope="" ma:versionID="7a254a308dfecc689d55cecc004e7b22">
  <xsd:schema xmlns:xsd="http://www.w3.org/2001/XMLSchema" xmlns:xs="http://www.w3.org/2001/XMLSchema" xmlns:p="http://schemas.microsoft.com/office/2006/metadata/properties" xmlns:ns2="c376fb2e-3857-45de-99f9-d9789421a430" xmlns:ns3="ea9e9451-5b97-4cd4-862c-e10414841af7" targetNamespace="http://schemas.microsoft.com/office/2006/metadata/properties" ma:root="true" ma:fieldsID="a70d17da9743a2dd1c5bf445cbc28921" ns2:_="" ns3:_="">
    <xsd:import namespace="c376fb2e-3857-45de-99f9-d9789421a430"/>
    <xsd:import namespace="ea9e9451-5b97-4cd4-862c-e10414841a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76fb2e-3857-45de-99f9-d9789421a4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bb6d3e-eadd-45aa-b279-736b4a9c3f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9e9451-5b97-4cd4-862c-e10414841a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938ede-ac37-4250-81c6-04c770041199}" ma:internalName="TaxCatchAll" ma:showField="CatchAllData" ma:web="ea9e9451-5b97-4cd4-862c-e10414841a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C952F0-D217-4EC9-9F05-68F029FE3BBC}">
  <ds:schemaRefs>
    <ds:schemaRef ds:uri="http://purl.org/dc/terms/"/>
    <ds:schemaRef ds:uri="ea9e9451-5b97-4cd4-862c-e10414841af7"/>
    <ds:schemaRef ds:uri="http://schemas.microsoft.com/office/2006/documentManagement/types"/>
    <ds:schemaRef ds:uri="c376fb2e-3857-45de-99f9-d9789421a430"/>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53234CF-1350-45AC-A540-B9E3D93D619F}">
  <ds:schemaRefs>
    <ds:schemaRef ds:uri="http://schemas.microsoft.com/sharepoint/v3/contenttype/forms"/>
  </ds:schemaRefs>
</ds:datastoreItem>
</file>

<file path=customXml/itemProps3.xml><?xml version="1.0" encoding="utf-8"?>
<ds:datastoreItem xmlns:ds="http://schemas.openxmlformats.org/officeDocument/2006/customXml" ds:itemID="{F38C4A20-3736-479F-8858-17B600707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76fb2e-3857-45de-99f9-d9789421a430"/>
    <ds:schemaRef ds:uri="ea9e9451-5b97-4cd4-862c-e10414841a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2228</TotalTime>
  <Words>833</Words>
  <Application>Microsoft Office PowerPoint</Application>
  <PresentationFormat>Widescreen</PresentationFormat>
  <Paragraphs>66</Paragraphs>
  <Slides>7</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Avenir Next</vt:lpstr>
      <vt:lpstr>Calibri</vt:lpstr>
      <vt:lpstr>Calibri Light</vt:lpstr>
      <vt:lpstr>Sagona Book</vt:lpstr>
      <vt:lpstr>Times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Graveline</dc:creator>
  <cp:lastModifiedBy>Fair, Brittney</cp:lastModifiedBy>
  <cp:revision>21</cp:revision>
  <dcterms:created xsi:type="dcterms:W3CDTF">2018-08-23T19:36:39Z</dcterms:created>
  <dcterms:modified xsi:type="dcterms:W3CDTF">2023-09-25T16:23:10Z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0x010100770B79E76C50C9498E982C8BF6089F00</vt:lpwstr>
  </property>
  <property fmtid="{D5CDD505-2E9C-101B-9397-08002B2CF9AE}" pid="3" name="MediaServiceImageTags">
    <vt:lpwstr/>
  </property>
</Properties>
</file>